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5" name="Shape 135"/>
          <p:cNvSpPr/>
          <p:nvPr>
            <p:ph type="sldImg"/>
          </p:nvPr>
        </p:nvSpPr>
        <p:spPr>
          <a:xfrm>
            <a:off x="1143000" y="685800"/>
            <a:ext cx="4572000" cy="3429000"/>
          </a:xfrm>
          <a:prstGeom prst="rect">
            <a:avLst/>
          </a:prstGeom>
        </p:spPr>
        <p:txBody>
          <a:bodyPr/>
          <a:lstStyle/>
          <a:p>
            <a:pPr/>
          </a:p>
        </p:txBody>
      </p:sp>
      <p:sp>
        <p:nvSpPr>
          <p:cNvPr id="136" name="Shape 1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825500" latinLnBrk="0">
      <a:defRPr sz="2200">
        <a:latin typeface="Lucida Grande"/>
        <a:ea typeface="Lucida Grande"/>
        <a:cs typeface="Lucida Grande"/>
        <a:sym typeface="Lucida Grande"/>
      </a:defRPr>
    </a:lvl1pPr>
    <a:lvl2pPr indent="228600" defTabSz="825500" latinLnBrk="0">
      <a:defRPr sz="2200">
        <a:latin typeface="Lucida Grande"/>
        <a:ea typeface="Lucida Grande"/>
        <a:cs typeface="Lucida Grande"/>
        <a:sym typeface="Lucida Grande"/>
      </a:defRPr>
    </a:lvl2pPr>
    <a:lvl3pPr indent="457200" defTabSz="825500" latinLnBrk="0">
      <a:defRPr sz="2200">
        <a:latin typeface="Lucida Grande"/>
        <a:ea typeface="Lucida Grande"/>
        <a:cs typeface="Lucida Grande"/>
        <a:sym typeface="Lucida Grande"/>
      </a:defRPr>
    </a:lvl3pPr>
    <a:lvl4pPr indent="685800" defTabSz="825500" latinLnBrk="0">
      <a:defRPr sz="2200">
        <a:latin typeface="Lucida Grande"/>
        <a:ea typeface="Lucida Grande"/>
        <a:cs typeface="Lucida Grande"/>
        <a:sym typeface="Lucida Grande"/>
      </a:defRPr>
    </a:lvl4pPr>
    <a:lvl5pPr indent="914400" defTabSz="825500" latinLnBrk="0">
      <a:defRPr sz="2200">
        <a:latin typeface="Lucida Grande"/>
        <a:ea typeface="Lucida Grande"/>
        <a:cs typeface="Lucida Grande"/>
        <a:sym typeface="Lucida Grande"/>
      </a:defRPr>
    </a:lvl5pPr>
    <a:lvl6pPr indent="1143000" defTabSz="825500" latinLnBrk="0">
      <a:defRPr sz="2200">
        <a:latin typeface="Lucida Grande"/>
        <a:ea typeface="Lucida Grande"/>
        <a:cs typeface="Lucida Grande"/>
        <a:sym typeface="Lucida Grande"/>
      </a:defRPr>
    </a:lvl6pPr>
    <a:lvl7pPr indent="1371600" defTabSz="825500" latinLnBrk="0">
      <a:defRPr sz="2200">
        <a:latin typeface="Lucida Grande"/>
        <a:ea typeface="Lucida Grande"/>
        <a:cs typeface="Lucida Grande"/>
        <a:sym typeface="Lucida Grande"/>
      </a:defRPr>
    </a:lvl7pPr>
    <a:lvl8pPr indent="1600200" defTabSz="825500" latinLnBrk="0">
      <a:defRPr sz="2200">
        <a:latin typeface="Lucida Grande"/>
        <a:ea typeface="Lucida Grande"/>
        <a:cs typeface="Lucida Grande"/>
        <a:sym typeface="Lucida Grande"/>
      </a:defRPr>
    </a:lvl8pPr>
    <a:lvl9pPr indent="1828800" defTabSz="8255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lvl1pPr>
              <a:defRPr sz="1800">
                <a:latin typeface="Helvetica"/>
                <a:ea typeface="Helvetica"/>
                <a:cs typeface="Helvetica"/>
                <a:sym typeface="Helvetica"/>
              </a:defRPr>
            </a:lvl1pPr>
          </a:lstStyle>
          <a:p>
            <a:pPr/>
            <a:r>
              <a:t>Welcome back.  In previous lessons, we talked about the syntax and semantics of relational logic.  We also looked at the notions of validity, contingency, and satisfiability, and the notions of logical equivalence, logical entailment, and consistency.  Of these, logical entailment is the most interesting.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To these rules of inference for logical operators, we add five new rules for quantified sentences - introduction and elimination rules for both universal and existential sentences and domain closure.  Let’s look at them in turn.  If you’re like me, the prospect of going through a discussion of five rules of inference sounds a little repetitive and boring.  However, it is not so bad.  Each of the rules has its own quirks and idiosyncrasies, its own personality.  In fact, a couple of the rules suffer from a distinct excess of personality.  If we are to use the rules correctly, we need to understand these idiosyncrasies.  That's the goal of today's lecture.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Universal Elimination (UE) allows us to reason from the general to the particular. It states that, whenever we believe a universally quantified sentence, we can infer a version of the scope of that sentence in which the universally quantified variable is replaced by any ground term.  (In the rule shown here, the notation φ ν&lt;=τ means an instance of φ in which all occurrences of ν have been replaced by τ.)</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defTabSz="647700">
              <a:defRPr sz="1800">
                <a:latin typeface="Helvetica"/>
                <a:ea typeface="Helvetica"/>
                <a:cs typeface="Helvetica"/>
                <a:sym typeface="Helvetica"/>
              </a:defRPr>
            </a:pPr>
            <a:r>
              <a:t>Consider the sentence Ax.hates(jane,x).  Jane hates everyone.  From this premise, we can infer that Jane hates Jill, i.e. hates(jane,jill).  We can even infer than Jane hates herself, i.e. hates(jane,jane).</a:t>
            </a: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r>
              <a:t>Consider the sentence Ax.hates(x,x).  Everyone hates herself.  From this premise, we can infer that Jane hates Jill, i.e. hates(jane,jill).  We can even infer than Jane hates herself, i.e. hates(jane,jane).</a:t>
            </a: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r>
              <a:t>Note that we are not permitted to infer conclusions with free variables.  For example, we cannot infer hates(jane,x) or hates(jane,y)!  No open sentences in Fitch.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defTabSz="647700">
              <a:defRPr sz="1800">
                <a:latin typeface="Helvetica"/>
                <a:ea typeface="Helvetica"/>
                <a:cs typeface="Helvetica"/>
                <a:sym typeface="Helvetica"/>
              </a:defRPr>
            </a:pPr>
            <a:r>
              <a:t>Consider the sentence Ax.hates(jane,x).  Jane hates everyone.  From this premise, we can infer that Jane hates Jill, i.e. hates(jane,jill).  We can even infer than Jane hates herself, i.e. hates(jane,jane).</a:t>
            </a: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r>
              <a:t>Consider the sentence Ax.hates(x,x).  Everyone hates herself.  From this premise, we can infer that Jane hates Jill, i.e. hates(jane,jill).  We can even infer than Jane hates herself, i.e. hates(jane,jane).</a:t>
            </a: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r>
              <a:t>In addition, we can use Universal Elimination to create conclusions with free variables.  For example, we can infer hates(jane,x) or, equivalently, hates(jane,y).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defTabSz="647700">
              <a:defRPr sz="1800">
                <a:latin typeface="Helvetica"/>
                <a:ea typeface="Helvetica"/>
                <a:cs typeface="Helvetica"/>
                <a:sym typeface="Helvetica"/>
              </a:defRPr>
            </a:pPr>
            <a:r>
              <a:t>Universal Introduction (UI) is the opposite of Universal Elimination - it allows us to reason from sentences about individuals to universally quantified versions of those sentences.</a:t>
            </a: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r>
              <a:t>Unfortunately, it is not as easy as Universal Elimination. Just because we can prove that a sentence is true of one specific object does not mean that it is true of all objects. Of course, we could try proving a sentence about every known object.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lvl1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lvl1pPr>
          </a:lstStyle>
          <a:p>
            <a:pPr/>
            <a:r>
              <a:t>Domain closure is easy.  For a language with object constants σ1,…,σn, the rule is written as shown here.  If we believe a schema is true for every instance, then we can infer a universally quantified version of that schema.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pPr>
            <a:r>
              <a:t>Suppose, for example, we have a language with just 4 object constants.  Then we can write a domain closure rule as shown here.  If a schema is true of abby and bess and cody and dana, then it is true of everyone.</a:t>
            </a:r>
          </a:p>
          <a:p>
            <a: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pPr>
            <a:r>
              <a:t>Note that in applying Domain Closure, we do not need to worry about placeholders. Placeholders stand for constants in our language. If we have managed to prove that a condition holds for all of our object constants, then it must be true of everything, including whatever objects our placeholders represent.</a:t>
            </a:r>
          </a:p>
          <a:p>
            <a: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pPr>
            <a:r>
              <a:t>Why restrict DC to languages with finitely many ground terms? Why not use domain closure rules for languages with infinitely many ground terms as well? It would be good if we could, but this would require rules of infinite length, and we do not allow infinitely large sentences in our language. We can get the effect of such sentences through the use of induction, which is discussed in a later chapter.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pPr>
            <a:r>
              <a:t>Suppose, for example, we have a language with just 4 object constants.  Then we can write a domain closure rule as shown here.  If a schema is true of abby and bess and cody and dana, then it is true of everyone.</a:t>
            </a:r>
          </a:p>
          <a:p>
            <a: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pPr>
            <a:r>
              <a:t>Note that in applying Domain Closure, we do not need to worry about placeholders. Placeholders stand for constants in our language. If we have managed to prove that a condition holds for all of our object constants, then it must be true of everything, including whatever objects our placeholders represent.</a:t>
            </a:r>
          </a:p>
          <a:p>
            <a: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pPr>
            <a:r>
              <a:t>Why restrict DC to languages with finitely many ground terms? Why not use domain closure rules for languages with infinitely many ground terms as well? It would be good if we could, but this would require rules of infinite length, and we do not allow infinitely large sentences in our language. We can get the effect of such sentences through the use of induction, which is discussed in a later chapter.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buClr>
                <a:srgbClr val="000000"/>
              </a:buClr>
              <a:buFont typeface="Times Roman"/>
              <a:defRPr sz="1800">
                <a:latin typeface="Helvetica"/>
                <a:ea typeface="Helvetica"/>
                <a:cs typeface="Helvetica"/>
                <a:sym typeface="Helvetica"/>
              </a:defRPr>
            </a:pPr>
            <a:r>
              <a:t>Note that Domain Closure applies to sentences of any sort - logical sentences and quantified sentences, not just atomic sentences.</a:t>
            </a:r>
          </a:p>
          <a:p>
            <a:pPr>
              <a:buClr>
                <a:srgbClr val="000000"/>
              </a:buClr>
              <a:buFont typeface="Times Roman"/>
              <a:defRPr sz="1800">
                <a:latin typeface="Helvetica"/>
                <a:ea typeface="Helvetica"/>
                <a:cs typeface="Helvetica"/>
                <a:sym typeface="Helvetica"/>
              </a:defRPr>
            </a:pPr>
          </a:p>
          <a:p>
            <a:pPr defTabSz="647700">
              <a:defRPr sz="1800">
                <a:latin typeface="Helvetica"/>
                <a:ea typeface="Helvetica"/>
                <a:cs typeface="Helvetica"/>
                <a:sym typeface="Helvetica"/>
              </a:defRPr>
            </a:pPr>
            <a:r>
              <a:t>The main problem with domain closure is that it can require a lot of work in cases where the universe contains many objects.  Fortunately, there is a technique that allows us to derive universally quantified sentences without enumerating all individual objects.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buClr>
                <a:srgbClr val="000000"/>
              </a:buClr>
              <a:buFont typeface="Times Roman"/>
              <a:defRPr sz="1800">
                <a:latin typeface="Helvetica"/>
                <a:ea typeface="Helvetica"/>
                <a:cs typeface="Helvetica"/>
                <a:sym typeface="Helvetica"/>
              </a:defRPr>
            </a:pPr>
            <a:r>
              <a:t>Note that Domain Closure applies to sentences of any sort - logical sentences and quantified sentences, not just atomic sentences.</a:t>
            </a:r>
          </a:p>
          <a:p>
            <a:pPr>
              <a:buClr>
                <a:srgbClr val="000000"/>
              </a:buClr>
              <a:buFont typeface="Times Roman"/>
              <a:defRPr sz="1800">
                <a:latin typeface="Helvetica"/>
                <a:ea typeface="Helvetica"/>
                <a:cs typeface="Helvetica"/>
                <a:sym typeface="Helvetica"/>
              </a:defRPr>
            </a:pPr>
          </a:p>
          <a:p>
            <a:pPr defTabSz="647700">
              <a:defRPr sz="1800">
                <a:latin typeface="Helvetica"/>
                <a:ea typeface="Helvetica"/>
                <a:cs typeface="Helvetica"/>
                <a:sym typeface="Helvetica"/>
              </a:defRPr>
            </a:pPr>
            <a:r>
              <a:t>The main problem with domain closure is that it can require a lot of work in cases where the universe contains many objects.  Fortunately, there is a technique that allows us to derive universally quantified sentences without enumerating all individual objects.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lvl1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lvl1pPr>
          </a:lstStyle>
          <a:p>
            <a:pPr/>
            <a:r>
              <a:t>Logical entailment for Relational Logic is defined the same as for Propositional Logic.  A set of premises logically entails a conclusion if and only if every truth assignment that satisfies the premises also satisfies the conclusions.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lvl1pPr>
              <a:defRPr sz="1800">
                <a:latin typeface="Helvetica"/>
                <a:ea typeface="Helvetica"/>
                <a:cs typeface="Helvetica"/>
                <a:sym typeface="Helvetica"/>
              </a:defRPr>
            </a:lvl1pPr>
          </a:lstStyle>
          <a:p>
            <a:pPr/>
            <a:r>
              <a:t>The downside of domain closure is that we need to enumerate the desired conclusion for every object.  In some cases, it is possible to go from premises to the desired conclusion without enumerating.  The corresponding rule of inference is called Universal Introduction.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Once we have this new placeholder, we can use it like any other placeholder to derive conclusions.  If we have not made any assumptions about this object, whatever we derive must be true of all objects. So we can derive any such conclusion by a universally quantified sentence in which we have replaced the placeholder with a variable, provided that the placeholder does not occur in any active assumptions.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The key to Universal Introduction is the use of a new type of constant, called a placeholder. A placeholder is effectively a stand-in for an actual object constant; we just do not know which constant it is. In writing placeholders, we use square brackets to differentiate placeholders from ordinary object constants. For example, c is a placeholder.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Universal Introduction (UI) allows us to reason from an arbitrary sentence with a placeholder to universally quantified versions of that sentence.  Provided,, fo course, that we have not made any assumptions about that placeholder.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a:p>
        </p:txBody>
      </p:sp>
      <p:sp>
        <p:nvSpPr>
          <p:cNvPr id="304" name="Shape 304"/>
          <p:cNvSpPr/>
          <p:nvPr>
            <p:ph type="body" sz="quarter" idx="1"/>
          </p:nvPr>
        </p:nvSpPr>
        <p:spPr>
          <a:prstGeom prst="rect">
            <a:avLst/>
          </a:prstGeom>
        </p:spPr>
        <p:txBody>
          <a:bodyPr/>
          <a:lstStyle>
            <a:lvl1pPr>
              <a:buClr>
                <a:srgbClr val="000000"/>
              </a:buClr>
              <a:buFont typeface="Times Roman"/>
              <a:defRPr sz="1800">
                <a:latin typeface="Helvetica"/>
                <a:ea typeface="Helvetica"/>
                <a:cs typeface="Helvetica"/>
                <a:sym typeface="Helvetica"/>
              </a:defRPr>
            </a:lvl1pPr>
          </a:lstStyle>
          <a:p>
            <a:pPr/>
            <a:r>
              <a:t>Let's look at a problem to see how we can use placeholders in conjunction with Universal Elimination and Universal Introduction to prove a simple conclusion.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lvl1pPr>
              <a:buClr>
                <a:srgbClr val="000000"/>
              </a:buClr>
              <a:buFont typeface="Times Roman"/>
              <a:defRPr sz="1800">
                <a:latin typeface="Helvetica"/>
                <a:ea typeface="Helvetica"/>
                <a:cs typeface="Helvetica"/>
                <a:sym typeface="Helvetica"/>
              </a:defRPr>
            </a:lvl1pPr>
          </a:lstStyle>
          <a:p>
            <a:pPr/>
            <a:r>
              <a:t>Let's look at a problem to see how we can use placeholders in conjunction with Universal Elimination and Universal Introduction to prove a simple conclusion.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lvl1pPr marL="57799" marR="57799" defTabSz="1295400">
              <a:spcBef>
                <a:spcPts val="500"/>
              </a:spcBef>
              <a:buClr>
                <a:srgbClr val="000000"/>
              </a:buClr>
              <a:buFont typeface="Times Roman"/>
              <a:defRPr sz="1600">
                <a:uFill>
                  <a:solidFill>
                    <a:srgbClr val="000000"/>
                  </a:solidFill>
                </a:uFill>
                <a:latin typeface="Helvetica"/>
                <a:ea typeface="Helvetica"/>
                <a:cs typeface="Helvetica"/>
                <a:sym typeface="Helvetica"/>
              </a:defRPr>
            </a:lvl1pPr>
          </a:lstStyle>
          <a:p>
            <a:pPr/>
            <a:r>
              <a:t>Now, let's consider a slightly more interesting version of this problem.  We start with the same premises.  However, our goal now is to prove the somewhat stronger result that everyone loves everyone.  For all x and for all y, x loves y.  Our premises in this case are the same as before, but our conclusion is different.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p>
            <a:pPr marL="57799" marR="57799" defTabSz="1295400">
              <a:spcBef>
                <a:spcPts val="500"/>
              </a:spcBef>
              <a:buClr>
                <a:srgbClr val="000000"/>
              </a:buClr>
              <a:buFont typeface="Times Roman"/>
              <a:defRPr sz="1600">
                <a:uFill>
                  <a:solidFill>
                    <a:srgbClr val="000000"/>
                  </a:solidFill>
                </a:uFill>
                <a:latin typeface="Helvetica"/>
                <a:ea typeface="Helvetica"/>
                <a:cs typeface="Helvetica"/>
                <a:sym typeface="Helvetica"/>
              </a:defRPr>
            </a:pPr>
            <a:r>
              <a:t>The proof shown below is analogous to our previous proof. The only difference is that we have free variables in place of object constants at various points in the proof. Once again, our premises appear on lines 1 and 2. Once again, we use Universal Elimination to produce the result on line 3; but this time the result contains a free variable. We get the results on lines 4 and 5 by successive application of Universal Elimination to the sentence on line 2. We deduce the result on line 6 using Implication Elimination. Finally, we use two applications of Universal Introduction to generalize our result and produce the desired conclusion.</a:t>
            </a:r>
          </a:p>
          <a:p>
            <a:pPr marL="57799" marR="57799" defTabSz="1295400">
              <a:spcBef>
                <a:spcPts val="500"/>
              </a:spcBef>
              <a:buClr>
                <a:srgbClr val="000000"/>
              </a:buClr>
              <a:buFont typeface="Times Roman"/>
              <a:defRPr sz="1600">
                <a:uFill>
                  <a:solidFill>
                    <a:srgbClr val="000000"/>
                  </a:solidFill>
                </a:uFill>
                <a:latin typeface="Helvetica"/>
                <a:ea typeface="Helvetica"/>
                <a:cs typeface="Helvetica"/>
                <a:sym typeface="Helvetica"/>
              </a:defRPr>
            </a:pPr>
          </a:p>
          <a:p>
            <a:pPr marL="57799" marR="57799" defTabSz="1295400">
              <a:spcBef>
                <a:spcPts val="500"/>
              </a:spcBef>
              <a:buClr>
                <a:srgbClr val="000000"/>
              </a:buClr>
              <a:buFont typeface="Times Roman"/>
              <a:defRPr sz="1600">
                <a:uFill>
                  <a:solidFill>
                    <a:srgbClr val="000000"/>
                  </a:solidFill>
                </a:uFill>
                <a:latin typeface="Helvetica"/>
                <a:ea typeface="Helvetica"/>
                <a:cs typeface="Helvetica"/>
                <a:sym typeface="Helvetica"/>
              </a:defRPr>
            </a:pPr>
            <a:r>
              <a:t>This second example illustrates the power of free variables. We can manipulate them as though we are talking about specific individuals (though each one could be any object); and, when we are done, we can universalize them to derive universally quantified conclusions.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Universal Introduction (UI) allows us to reason from an arbitrary sentence with a placeholder to universally quantified versions of that sentence.  Provided,, fo course, that we have not made any assumptions about that placeholder.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Universal Introduction (UI) allows us to reason from an arbitrary sentence with a placeholder to universally quantified versions of that sentence.  Provided,, fo course, that we have not made any assumptions about that placeholder.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defTabSz="914400">
              <a:spcBef>
                <a:spcPts val="400"/>
              </a:spcBef>
              <a:defRPr sz="1800">
                <a:latin typeface="Helvetica"/>
                <a:ea typeface="Helvetica"/>
                <a:cs typeface="Helvetica"/>
                <a:sym typeface="Helvetica"/>
              </a:defRPr>
            </a:pPr>
            <a:r>
              <a:t>As in Propositional Logic, it is in principle possible to build a truth table for any set of sentences in Relational Logic. This truth table can then be used to determine validity, satisfiability, and so forth or to determine logical entailment and logical equivalence.</a:t>
            </a:r>
          </a:p>
          <a:p>
            <a:pPr defTabSz="914400">
              <a:spcBef>
                <a:spcPts val="400"/>
              </a:spcBef>
              <a:defRPr sz="1800">
                <a:latin typeface="Helvetica"/>
                <a:ea typeface="Helvetica"/>
                <a:cs typeface="Helvetica"/>
                <a:sym typeface="Helvetica"/>
              </a:defRPr>
            </a:pPr>
          </a:p>
          <a:p>
            <a:pPr defTabSz="914400">
              <a:spcBef>
                <a:spcPts val="400"/>
              </a:spcBef>
              <a:defRPr sz="1800">
                <a:latin typeface="Helvetica"/>
                <a:ea typeface="Helvetica"/>
                <a:cs typeface="Helvetica"/>
                <a:sym typeface="Helvetica"/>
              </a:defRPr>
            </a:pPr>
            <a:r>
              <a:t>As an example, let us assume we have a language with just two object constants a and b and two relation constants p and q. Now consider the sentences shown below, and assume we want to know whether these sentences logically entail ∃x.q(x).</a:t>
            </a:r>
          </a:p>
          <a:p>
            <a:pPr defTabSz="914400">
              <a:spcBef>
                <a:spcPts val="400"/>
              </a:spcBef>
              <a:defRPr sz="1800">
                <a:latin typeface="Helvetica"/>
                <a:ea typeface="Helvetica"/>
                <a:cs typeface="Helvetica"/>
                <a:sym typeface="Helvetica"/>
              </a:defRPr>
            </a:pPr>
          </a:p>
          <a:p>
            <a:pPr defTabSz="914400">
              <a:spcBef>
                <a:spcPts val="400"/>
              </a:spcBef>
              <a:defRPr sz="1800">
                <a:latin typeface="Helvetica"/>
                <a:ea typeface="Helvetica"/>
                <a:cs typeface="Helvetica"/>
                <a:sym typeface="Helvetica"/>
              </a:defRPr>
            </a:pPr>
            <a:r>
              <a:t>p(a) ∨ p(b)</a:t>
            </a:r>
          </a:p>
          <a:p>
            <a:pPr defTabSz="914400">
              <a:spcBef>
                <a:spcPts val="400"/>
              </a:spcBef>
              <a:defRPr sz="1800">
                <a:latin typeface="Helvetica"/>
                <a:ea typeface="Helvetica"/>
                <a:cs typeface="Helvetica"/>
                <a:sym typeface="Helvetica"/>
              </a:defRPr>
            </a:pPr>
            <a:r>
              <a:t>∀x.(p(x) ⇒ q(x))</a:t>
            </a:r>
          </a:p>
          <a:p>
            <a:pPr defTabSz="914400">
              <a:spcBef>
                <a:spcPts val="400"/>
              </a:spcBef>
              <a:defRPr sz="1800">
                <a:latin typeface="Helvetica"/>
                <a:ea typeface="Helvetica"/>
                <a:cs typeface="Helvetica"/>
                <a:sym typeface="Helvetica"/>
              </a:defRPr>
            </a:pPr>
            <a:r>
              <a:t>A truth table for this problem is shown below. Each of the first four columns represents one of the elements of the Herbrand base for this language. The two middle columns represent our premises, and the final column represents the conclusion.</a:t>
            </a:r>
          </a:p>
          <a:p>
            <a:pPr defTabSz="914400">
              <a:spcBef>
                <a:spcPts val="400"/>
              </a:spcBef>
              <a:defRPr sz="1800">
                <a:latin typeface="Helvetica"/>
                <a:ea typeface="Helvetica"/>
                <a:cs typeface="Helvetica"/>
                <a:sym typeface="Helvetica"/>
              </a:defRPr>
            </a:pPr>
            <a:r>
              <a:t>Looking at the table, we see that there are 12 truth assignments that make the first premise true and nine that make the second premise true and five that make them both true (rows 1, 5, 6, 9, and 11). Note that every truth assignment that makes both premises true also makes the conclusion true. Hence, the premises logically entail the conclusion.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defTabSz="647700">
              <a:defRPr sz="1800">
                <a:latin typeface="Helvetica"/>
                <a:ea typeface="Helvetica"/>
                <a:cs typeface="Helvetica"/>
                <a:sym typeface="Helvetica"/>
              </a:defRPr>
            </a:pPr>
            <a:r>
              <a:t>Existential Introduction (EI) is easy. If we believe a sentence involving a ground term τ, then we can infer an existentially quantified sentence in which occurrences of τ have been replaced by the existentially quantified variable. (In the rule here, the notation φν←τ means an instance of φ in which zero or more occurrences of ν have been replaced by τ.)</a:t>
            </a: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r>
              <a:t>Note that Existential Introduction applies only in cases where the term being replaced is ground. This restriction is necessary to avoid incorrect conclusions. Suppose, for example, we had the sentence ∀x.hates(x,x). If we were to use EI to replace the second occurrence of x, we would get the conclusion ∃y.∀x.hates(x,y), i.e. there is someone whom everyone hates. The original sentence says that everyone hates himself whereas this incorrect conclusion states that there is a single person whom everyone hates.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hape 377"/>
          <p:cNvSpPr/>
          <p:nvPr>
            <p:ph type="sldImg"/>
          </p:nvPr>
        </p:nvSpPr>
        <p:spPr>
          <a:prstGeom prst="rect">
            <a:avLst/>
          </a:prstGeom>
        </p:spPr>
        <p:txBody>
          <a:bodyPr/>
          <a:lstStyle/>
          <a:p>
            <a:pPr/>
          </a:p>
        </p:txBody>
      </p:sp>
      <p:sp>
        <p:nvSpPr>
          <p:cNvPr id="378" name="Shape 378"/>
          <p:cNvSpPr/>
          <p:nvPr>
            <p:ph type="body" sz="quarter" idx="1"/>
          </p:nvPr>
        </p:nvSpPr>
        <p:spPr>
          <a:prstGeom prst="rect">
            <a:avLst/>
          </a:prstGeom>
        </p:spPr>
        <p:txBody>
          <a:bodyPr/>
          <a:lstStyle/>
          <a:p>
            <a:pPr defTabSz="647700">
              <a:defRPr sz="1800">
                <a:latin typeface="Helvetica"/>
                <a:ea typeface="Helvetica"/>
                <a:cs typeface="Helvetica"/>
                <a:sym typeface="Helvetica"/>
              </a:defRPr>
            </a:pPr>
            <a:r>
              <a:t>For example, from the sentence hates(jill,jill), we can infer that there is someone who hates himself, i.e. ∃x.hates(x,x). We can also infer that there is someone Jill hates, i.e. ∃y.hates(jill,y), and there is someone who hates Jill, i.e. ∃x.hates(x,jill). And, by two applications of Existential Introduction, we can infer that someone hates someone, i.e. ∃x.∃y.hates(x,y).</a:t>
            </a:r>
          </a:p>
          <a:p>
            <a:pPr defTabSz="647700">
              <a:defRPr sz="1800">
                <a:latin typeface="Helvetica"/>
                <a:ea typeface="Helvetica"/>
                <a:cs typeface="Helvetica"/>
                <a:sym typeface="Helvetica"/>
              </a:defRPr>
            </a:pPr>
          </a:p>
          <a:p>
            <a:pPr defTabSz="647700">
              <a:defRPr sz="1800">
                <a:latin typeface="Helvetica"/>
                <a:ea typeface="Helvetica"/>
                <a:cs typeface="Helvetica"/>
                <a:sym typeface="Helvetica"/>
              </a:defRPr>
            </a:pPr>
            <a:r>
              <a:t>Note that, in Existential Introduction, it is important to avoid variables that appear in the sentence being quantified.  Without this restriction, starting from Ex.hates(jane,x), we might deduce Ex.Ex.hates(x,x).  It is an odd sentence since it contains nested quantifiers of the same variable.  However, it is a legal sentence, and it states that there is someone who hates himself, which does not follow from the premise in this case.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Note that Existential Introduction applies only in cases where the term being replaced is ground. This restriction is necessary to avoid incorrect conclusions. Suppose, for example, we had the sentence ∀x.hates(x,x). If we were to use EI to replace the second occurrence of x, we would get the conclusion ∃y.∀x.hates(x,y), i.e. there is someone whom everyone hates. The original sentence says that everyone hates himself whereas this incorrect conclusion states that there is a single person whom everyone hates.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Shape 390"/>
          <p:cNvSpPr/>
          <p:nvPr>
            <p:ph type="sldImg"/>
          </p:nvPr>
        </p:nvSpPr>
        <p:spPr>
          <a:prstGeom prst="rect">
            <a:avLst/>
          </a:prstGeom>
        </p:spPr>
        <p:txBody>
          <a:bodyPr/>
          <a:lstStyle/>
          <a:p>
            <a:pPr/>
          </a:p>
        </p:txBody>
      </p:sp>
      <p:sp>
        <p:nvSpPr>
          <p:cNvPr id="391" name="Shape 391"/>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For example, if we have the sentence ∀x.(hates(jane,x) ⇒ mean(jane)) and we have the sentence ∃x.hates(jane,x), then we can conclude mean(jane)).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For example, if we have the sentence ∀x.(hates(jane,x) ⇒ mean(jane)) and we have the sentence ∃x.hates(jane,x), then we can conclude mean(jane)).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hape 400"/>
          <p:cNvSpPr/>
          <p:nvPr>
            <p:ph type="sldImg"/>
          </p:nvPr>
        </p:nvSpPr>
        <p:spPr>
          <a:prstGeom prst="rect">
            <a:avLst/>
          </a:prstGeom>
        </p:spPr>
        <p:txBody>
          <a:bodyPr/>
          <a:lstStyle/>
          <a:p>
            <a:pPr/>
          </a:p>
        </p:txBody>
      </p:sp>
      <p:sp>
        <p:nvSpPr>
          <p:cNvPr id="401" name="Shape 401"/>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For example, if we have the sentence ∀x.(hates(jane,x) ⇒ mean(jane)) and we have the sentence ∃x.hates(jane,x), then we can conclude mean(jane)).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Shape 407"/>
          <p:cNvSpPr/>
          <p:nvPr>
            <p:ph type="sldImg"/>
          </p:nvPr>
        </p:nvSpPr>
        <p:spPr>
          <a:prstGeom prst="rect">
            <a:avLst/>
          </a:prstGeom>
        </p:spPr>
        <p:txBody>
          <a:bodyPr/>
          <a:lstStyle/>
          <a:p>
            <a:pPr/>
          </a:p>
        </p:txBody>
      </p:sp>
      <p:sp>
        <p:nvSpPr>
          <p:cNvPr id="408" name="Shape 408"/>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Existential Elimination (EE) works in the opposite direction.Suppose we have an existentially quantified sentence with target φ; and suppose we have a universally quantified implication in which the antecedent is the same as the scope of our existentially quantified sentence and the conclusion does not contain any occurrences of the quantified variable. Then, we can use Existential Elimination to infer the consequent.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hape 412"/>
          <p:cNvSpPr/>
          <p:nvPr>
            <p:ph type="sldImg"/>
          </p:nvPr>
        </p:nvSpPr>
        <p:spPr>
          <a:prstGeom prst="rect">
            <a:avLst/>
          </a:prstGeom>
        </p:spPr>
        <p:txBody>
          <a:bodyPr/>
          <a:lstStyle/>
          <a:p>
            <a:pPr/>
          </a:p>
        </p:txBody>
      </p:sp>
      <p:sp>
        <p:nvSpPr>
          <p:cNvPr id="413" name="Shape 413"/>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For example, if we have the sentence ∀x.(hates(jane,x) ⇒ mean(jane)) and we have the sentence ∃x.hates(jane,x), then we can conclude mean(jane)).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hape 419"/>
          <p:cNvSpPr/>
          <p:nvPr>
            <p:ph type="sldImg"/>
          </p:nvPr>
        </p:nvSpPr>
        <p:spPr>
          <a:prstGeom prst="rect">
            <a:avLst/>
          </a:prstGeom>
        </p:spPr>
        <p:txBody>
          <a:bodyPr/>
          <a:lstStyle/>
          <a:p>
            <a:pPr/>
          </a:p>
        </p:txBody>
      </p:sp>
      <p:sp>
        <p:nvSpPr>
          <p:cNvPr id="420" name="Shape 420"/>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Existential Elimination (EE) works in the opposite direction.Suppose we have an existentially quantified sentence with target φ; and suppose we have a universally quantified implication in which the antecedent is the same as the scope of our existentially quantified sentence and the conclusion does not contain any occurrences of the quantified variable. Then, we can use Existential Elimination to infer the consequent.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Shape 424"/>
          <p:cNvSpPr/>
          <p:nvPr>
            <p:ph type="sldImg"/>
          </p:nvPr>
        </p:nvSpPr>
        <p:spPr>
          <a:prstGeom prst="rect">
            <a:avLst/>
          </a:prstGeom>
        </p:spPr>
        <p:txBody>
          <a:bodyPr/>
          <a:lstStyle/>
          <a:p>
            <a:pPr/>
          </a:p>
        </p:txBody>
      </p:sp>
      <p:sp>
        <p:nvSpPr>
          <p:cNvPr id="425" name="Shape 425"/>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For example, if we have the sentence ∀x.(hates(jane,x) ⇒ mean(jane)) and we have the sentence ∃x.hates(jane,x), then we can conclude mean(jane)).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defTabSz="914400">
              <a:spcBef>
                <a:spcPts val="400"/>
              </a:spcBef>
              <a:defRPr sz="1800">
                <a:latin typeface="Helvetica"/>
                <a:ea typeface="Helvetica"/>
                <a:cs typeface="Helvetica"/>
                <a:sym typeface="Helvetica"/>
              </a:defRPr>
            </a:pPr>
            <a:r>
              <a:t>As in Propositional Logic, it is in principle possible to build a truth table for any set of sentences in Relational Logic. This truth table can then be used to determine validity, satisfiability, and so forth or to determine logical entailment and logical equivalence.</a:t>
            </a:r>
          </a:p>
          <a:p>
            <a:pPr defTabSz="914400">
              <a:spcBef>
                <a:spcPts val="400"/>
              </a:spcBef>
              <a:defRPr sz="1800">
                <a:latin typeface="Helvetica"/>
                <a:ea typeface="Helvetica"/>
                <a:cs typeface="Helvetica"/>
                <a:sym typeface="Helvetica"/>
              </a:defRPr>
            </a:pPr>
          </a:p>
          <a:p>
            <a:pPr defTabSz="914400">
              <a:spcBef>
                <a:spcPts val="400"/>
              </a:spcBef>
              <a:defRPr sz="1800">
                <a:latin typeface="Helvetica"/>
                <a:ea typeface="Helvetica"/>
                <a:cs typeface="Helvetica"/>
                <a:sym typeface="Helvetica"/>
              </a:defRPr>
            </a:pPr>
            <a:r>
              <a:t>As an example, let us assume we have a language with just two object constants a and b and two relation constants p and q. Now consider the sentences shown below, and assume we want to know whether these sentences logically entail ∃x.q(x).</a:t>
            </a:r>
          </a:p>
          <a:p>
            <a:pPr defTabSz="914400">
              <a:spcBef>
                <a:spcPts val="400"/>
              </a:spcBef>
              <a:defRPr sz="1800">
                <a:latin typeface="Helvetica"/>
                <a:ea typeface="Helvetica"/>
                <a:cs typeface="Helvetica"/>
                <a:sym typeface="Helvetica"/>
              </a:defRPr>
            </a:pPr>
          </a:p>
          <a:p>
            <a:pPr defTabSz="914400">
              <a:spcBef>
                <a:spcPts val="400"/>
              </a:spcBef>
              <a:defRPr sz="1800">
                <a:latin typeface="Helvetica"/>
                <a:ea typeface="Helvetica"/>
                <a:cs typeface="Helvetica"/>
                <a:sym typeface="Helvetica"/>
              </a:defRPr>
            </a:pPr>
            <a:r>
              <a:t>p(a) ∨ p(b)</a:t>
            </a:r>
          </a:p>
          <a:p>
            <a:pPr defTabSz="914400">
              <a:spcBef>
                <a:spcPts val="400"/>
              </a:spcBef>
              <a:defRPr sz="1800">
                <a:latin typeface="Helvetica"/>
                <a:ea typeface="Helvetica"/>
                <a:cs typeface="Helvetica"/>
                <a:sym typeface="Helvetica"/>
              </a:defRPr>
            </a:pPr>
            <a:r>
              <a:t>∀x.(p(x) ⇒ q(x))</a:t>
            </a:r>
          </a:p>
          <a:p>
            <a:pPr defTabSz="914400">
              <a:spcBef>
                <a:spcPts val="400"/>
              </a:spcBef>
              <a:defRPr sz="1800">
                <a:latin typeface="Helvetica"/>
                <a:ea typeface="Helvetica"/>
                <a:cs typeface="Helvetica"/>
                <a:sym typeface="Helvetica"/>
              </a:defRPr>
            </a:pPr>
            <a:r>
              <a:t>A truth table for this problem is shown below. Each of the first four columns represents one of the elements of the Herbrand base for this language. The two middle columns represent our premises, and the final column represents the conclusion.</a:t>
            </a:r>
          </a:p>
          <a:p>
            <a:pPr defTabSz="914400">
              <a:spcBef>
                <a:spcPts val="400"/>
              </a:spcBef>
              <a:defRPr sz="1800">
                <a:latin typeface="Helvetica"/>
                <a:ea typeface="Helvetica"/>
                <a:cs typeface="Helvetica"/>
                <a:sym typeface="Helvetica"/>
              </a:defRPr>
            </a:pPr>
            <a:r>
              <a:t>Looking at the table, we see that there are 12 truth assignments that make the first premise true and nine that make the second premise true and five that make them both true (rows 1, 5, 6, 9, and 11). Note that every truth assignment that makes both premises true also makes the conclusion true. Hence, the premises logically entail the conclusion.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Shape 431"/>
          <p:cNvSpPr/>
          <p:nvPr>
            <p:ph type="sldImg"/>
          </p:nvPr>
        </p:nvSpPr>
        <p:spPr>
          <a:prstGeom prst="rect">
            <a:avLst/>
          </a:prstGeom>
        </p:spPr>
        <p:txBody>
          <a:bodyPr/>
          <a:lstStyle/>
          <a:p>
            <a:pPr/>
          </a:p>
        </p:txBody>
      </p:sp>
      <p:sp>
        <p:nvSpPr>
          <p:cNvPr id="432" name="Shape 432"/>
          <p:cNvSpPr/>
          <p:nvPr>
            <p:ph type="body" sz="quarter" idx="1"/>
          </p:nvPr>
        </p:nvSpPr>
        <p:spPr>
          <a:prstGeom prst="rect">
            <a:avLst/>
          </a:prstGeom>
        </p:spPr>
        <p:txBody>
          <a:bodyPr/>
          <a:lstStyle>
            <a:lvl1pPr marL="40639" marR="40639" defTabSz="914400">
              <a:spcBef>
                <a:spcPts val="400"/>
              </a:spcBef>
              <a:buClr>
                <a:srgbClr val="000000"/>
              </a:buClr>
              <a:buFont typeface="Times Roman"/>
              <a:defRPr sz="1600">
                <a:uFill>
                  <a:solidFill>
                    <a:srgbClr val="000000"/>
                  </a:solidFill>
                </a:uFill>
                <a:latin typeface="Helvetica"/>
                <a:ea typeface="Helvetica"/>
                <a:cs typeface="Helvetica"/>
                <a:sym typeface="Helvetica"/>
              </a:defRPr>
            </a:lvl1pPr>
          </a:lstStyle>
          <a:p>
            <a:pPr/>
            <a:r>
              <a:t>Or Introduction allows us to infer an arbitrary disjunction so long as at least one of the disjuncts is already in the proof. Or Elimination is a little more complicated than And Elimination. Since we do not know which of the disjuncts is true, we cannot just drop the ∨. However, if we know that every disjunct entails some sentence, then we can infer that sentence even if we do not know which disjunct is true.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Shape 452"/>
          <p:cNvSpPr/>
          <p:nvPr>
            <p:ph type="sldImg"/>
          </p:nvPr>
        </p:nvSpPr>
        <p:spPr>
          <a:prstGeom prst="rect">
            <a:avLst/>
          </a:prstGeom>
        </p:spPr>
        <p:txBody>
          <a:bodyPr/>
          <a:lstStyle/>
          <a:p>
            <a:pPr/>
          </a:p>
        </p:txBody>
      </p:sp>
      <p:sp>
        <p:nvSpPr>
          <p:cNvPr id="453" name="Shape 453"/>
          <p:cNvSpPr/>
          <p:nvPr>
            <p:ph type="body" sz="quarter" idx="1"/>
          </p:nvPr>
        </p:nvSpPr>
        <p:spPr>
          <a:prstGeom prst="rect">
            <a:avLst/>
          </a:prstGeom>
        </p:spPr>
        <p:txBody>
          <a:bodyPr/>
          <a:lstStyle>
            <a:lvl1pPr marL="40639" marR="40639" defTabSz="914400">
              <a:spcBef>
                <a:spcPts val="400"/>
              </a:spcBef>
              <a:buClr>
                <a:srgbClr val="000000"/>
              </a:buClr>
              <a:buFont typeface="Times Roman"/>
              <a:defRPr sz="1800">
                <a:uFill>
                  <a:solidFill>
                    <a:srgbClr val="000000"/>
                  </a:solidFill>
                </a:uFill>
                <a:latin typeface="Helvetica"/>
                <a:ea typeface="Helvetica"/>
                <a:cs typeface="Helvetica"/>
                <a:sym typeface="Helvetica"/>
              </a:defRPr>
            </a:lvl1pPr>
          </a:lstStyle>
          <a:p>
            <a:pPr/>
            <a:r>
              <a:t>Or Introduction allows us to infer an arbitrary disjunction so long as at least one of the disjuncts is already in the proof. Or Elimination is a little more complicated than And Elimination. Since we do not know which of the disjuncts is true, we cannot just drop the ∨. However, if we know that every disjunct entails some sentence, then we can infer that sentence even if we do not know which disjunct is true.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Once we have this new placeholder, we can use it like any other placeholder to derive conclusions.  If we have not made any assumptions about this object, whatever we derive must be true of all objects. So we can derive any such conclusion by a universally quantified sentence in which we have replaced the placeholder with a variable, provided that the placeholder does not occur in any active assumptions.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Shape 464"/>
          <p:cNvSpPr/>
          <p:nvPr>
            <p:ph type="sldImg"/>
          </p:nvPr>
        </p:nvSpPr>
        <p:spPr>
          <a:prstGeom prst="rect">
            <a:avLst/>
          </a:prstGeom>
        </p:spPr>
        <p:txBody>
          <a:bodyPr/>
          <a:lstStyle/>
          <a:p>
            <a:pPr/>
          </a:p>
        </p:txBody>
      </p:sp>
      <p:sp>
        <p:nvSpPr>
          <p:cNvPr id="465" name="Shape 465"/>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Once we have this new placeholder, we can use it like any other placeholder to derive conclusions.  If we have not made any assumptions about this object, whatever we derive must be true of all objects. So we can derive any such conclusion by a universally quantified sentence in which we have replaced the placeholder with a variable, provided that the placeholder does not occur in any active assumptions.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lvl1pPr marL="57799" marR="57799" defTabSz="1295400">
              <a:spcBef>
                <a:spcPts val="500"/>
              </a:spcBef>
              <a:buClr>
                <a:srgbClr val="000000"/>
              </a:buClr>
              <a:buFont typeface="Times Roman"/>
              <a:defRPr sz="1800">
                <a:uFill>
                  <a:solidFill>
                    <a:srgbClr val="000000"/>
                  </a:solidFill>
                </a:uFill>
                <a:latin typeface="Helvetica"/>
                <a:ea typeface="Helvetica"/>
                <a:cs typeface="Helvetica"/>
                <a:sym typeface="Helvetica"/>
              </a:defRPr>
            </a:lvl1pPr>
          </a:lstStyle>
          <a:p>
            <a:pPr/>
            <a:r>
              <a:t>All is not lost.  As with Propositional Logic, we can define a proof system for Relational Logic.  Interestingly, it is possible to show that a set of premises logically entails a conclusions if and only if the premises logically entail the conclusion.  If there is a proof, it is possible to find such a proof in finite time.  Moreover, such proofs are typically smaller than the corresponding truth tables.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lvl1pPr marL="40639" marR="40639" defTabSz="914400">
              <a:spcBef>
                <a:spcPts val="400"/>
              </a:spcBef>
              <a:buClr>
                <a:srgbClr val="000000"/>
              </a:buClr>
              <a:buFont typeface="Times Roman"/>
              <a:defRPr sz="1800">
                <a:uFill>
                  <a:solidFill>
                    <a:srgbClr val="000000"/>
                  </a:solidFill>
                </a:uFill>
                <a:latin typeface="Helvetica"/>
                <a:ea typeface="Helvetica"/>
                <a:cs typeface="Helvetica"/>
                <a:sym typeface="Helvetica"/>
              </a:defRPr>
            </a:lvl1pPr>
          </a:lstStyle>
          <a:p>
            <a:pPr/>
            <a:r>
              <a:t>A reminder that , in talking about Logic, we have two notions - logical entailment and provability. A set of premises logically entails a conclusion if and only if every truth assignment that satisfies the premises also satisfies the conclusion. A sentence is provable from a set of premises if and only if there is a finite proof of the conclusion from the premises.  The concepts are quite different. One is based on truth assignments; the other is based on symbolic manipulation of expressions.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lvl1pPr marL="40639" marR="40639" defTabSz="914400">
              <a:spcBef>
                <a:spcPts val="400"/>
              </a:spcBef>
              <a:buClr>
                <a:srgbClr val="000000"/>
              </a:buClr>
              <a:buFont typeface="Times Roman"/>
              <a:defRPr sz="1800">
                <a:uFill>
                  <a:solidFill>
                    <a:srgbClr val="000000"/>
                  </a:solidFill>
                </a:uFill>
                <a:latin typeface="Helvetica"/>
                <a:ea typeface="Helvetica"/>
                <a:cs typeface="Helvetica"/>
                <a:sym typeface="Helvetica"/>
              </a:defRPr>
            </a:lvl1pPr>
          </a:lstStyle>
          <a:p>
            <a:pPr/>
            <a:r>
              <a:t>A proof system is sound if and only if every provable conclusion is logically entailed. In other words, if Δ ⊢ φ, then Δ ⊨ φ. We say that a proof system is complete if and only if every logical conclusion is provable. In other words, if Δ ⊨ φ, then Δ ⊢ 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lvl1pPr marL="40639" marR="40639" defTabSz="914400">
              <a:spcBef>
                <a:spcPts val="400"/>
              </a:spcBef>
              <a:buClr>
                <a:srgbClr val="000000"/>
              </a:buClr>
              <a:buFont typeface="Times Roman"/>
              <a:defRPr sz="1800">
                <a:uFill>
                  <a:solidFill>
                    <a:srgbClr val="000000"/>
                  </a:solidFill>
                </a:uFill>
                <a:latin typeface="Helvetica"/>
                <a:ea typeface="Helvetica"/>
                <a:cs typeface="Helvetica"/>
                <a:sym typeface="Helvetica"/>
              </a:defRPr>
            </a:lvl1pPr>
          </a:lstStyle>
          <a:p>
            <a:pPr/>
            <a:r>
              <a:t>As with Propositional Logic, the Fitch system is sound and complete for Relational Logic. In other words, for this system, logical entailment and provability are identical. An arbitrary set of sentences Δ logically entails an arbitrary sentence φ if and only if φ is provable from Δ using Fitch.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lvl1pPr defTabSz="647700">
              <a:defRPr sz="1800">
                <a:latin typeface="Helvetica"/>
                <a:ea typeface="Helvetica"/>
                <a:cs typeface="Helvetica"/>
                <a:sym typeface="Helvetica"/>
              </a:defRPr>
            </a:lvl1pPr>
          </a:lstStyle>
          <a:p>
            <a:pPr/>
            <a:r>
              <a:t>In the Fitch system for Relational Logic, we include all of the rules of inference for Propositional Logic.   We have introduction and elimination rules for conjunctions ,disjunctions, implications, and biconditionals.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p:spTree>
      <p:nvGrpSpPr>
        <p:cNvPr id="1" name=""/>
        <p:cNvGrpSpPr/>
        <p:nvPr/>
      </p:nvGrpSpPr>
      <p:grpSpPr>
        <a:xfrm>
          <a:off x="0" y="0"/>
          <a:ext cx="0" cy="0"/>
          <a:chOff x="0" y="0"/>
          <a:chExt cx="0" cy="0"/>
        </a:xfrm>
      </p:grpSpPr>
      <p:sp>
        <p:nvSpPr>
          <p:cNvPr id="92" name="Title Text"/>
          <p:cNvSpPr txBox="1"/>
          <p:nvPr>
            <p:ph type="title"/>
          </p:nvPr>
        </p:nvSpPr>
        <p:spPr>
          <a:xfrm>
            <a:off x="1083733" y="-1"/>
            <a:ext cx="11054081" cy="1300481"/>
          </a:xfrm>
          <a:prstGeom prst="rect">
            <a:avLst/>
          </a:prstGeom>
        </p:spPr>
        <p:txBody>
          <a:bodyPr lIns="72248" tIns="72248" rIns="72248" bIns="72248"/>
          <a:lstStyle>
            <a:lvl1pPr defTabSz="1300480">
              <a:defRPr sz="4800"/>
            </a:lvl1pPr>
          </a:lstStyle>
          <a:p>
            <a:pPr/>
            <a:r>
              <a:t>Title Text</a:t>
            </a:r>
          </a:p>
        </p:txBody>
      </p:sp>
      <p:sp>
        <p:nvSpPr>
          <p:cNvPr id="93" name="Body Level One…"/>
          <p:cNvSpPr txBox="1"/>
          <p:nvPr>
            <p:ph type="body" idx="1"/>
          </p:nvPr>
        </p:nvSpPr>
        <p:spPr>
          <a:xfrm>
            <a:off x="975359" y="2817706"/>
            <a:ext cx="11054082" cy="6935895"/>
          </a:xfrm>
          <a:prstGeom prst="rect">
            <a:avLst/>
          </a:prstGeom>
        </p:spPr>
        <p:txBody>
          <a:bodyPr lIns="72248" tIns="72248" rIns="72248" bIns="72248"/>
          <a:lstStyle>
            <a:lvl1pPr marL="520700" indent="-480059" defTabSz="1300480">
              <a:defRPr sz="4200"/>
            </a:lvl1pPr>
            <a:lvl2pPr marL="893493" indent="-395653" defTabSz="1300480">
              <a:defRPr sz="3600"/>
            </a:lvl2pPr>
            <a:lvl3pPr marL="1266767" indent="-311727" defTabSz="1300480">
              <a:defRPr sz="3000"/>
            </a:lvl3pPr>
            <a:lvl4pPr marL="1717039" indent="-304800" defTabSz="1300480">
              <a:defRPr sz="2400"/>
            </a:lvl4pPr>
            <a:lvl5pPr marL="2174239" indent="-304800" defTabSz="1300480">
              <a:defRPr sz="2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6231607" y="9085298"/>
            <a:ext cx="538199" cy="614398"/>
          </a:xfrm>
          <a:prstGeom prst="rect">
            <a:avLst/>
          </a:prstGeom>
        </p:spPr>
        <p:txBody>
          <a:bodyPr lIns="72248" tIns="72248" rIns="72248" bIns="72248"/>
          <a:lstStyle>
            <a:lvl1pPr defTabSz="830862">
              <a:defRPr sz="30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01" name="Title Text"/>
          <p:cNvSpPr txBox="1"/>
          <p:nvPr>
            <p:ph type="title"/>
          </p:nvPr>
        </p:nvSpPr>
        <p:spPr>
          <a:xfrm>
            <a:off x="1079500" y="0"/>
            <a:ext cx="11049000" cy="1562383"/>
          </a:xfrm>
          <a:prstGeom prst="rect">
            <a:avLst/>
          </a:prstGeom>
        </p:spPr>
        <p:txBody>
          <a:bodyPr/>
          <a:lstStyle/>
          <a:p>
            <a:pPr/>
            <a:r>
              <a:t>Title Text</a:t>
            </a:r>
          </a:p>
        </p:txBody>
      </p:sp>
      <p:sp>
        <p:nvSpPr>
          <p:cNvPr id="10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0" name="Title Text"/>
          <p:cNvSpPr txBox="1"/>
          <p:nvPr>
            <p:ph type="title"/>
          </p:nvPr>
        </p:nvSpPr>
        <p:spPr>
          <a:xfrm>
            <a:off x="1079500" y="0"/>
            <a:ext cx="11049000" cy="1295400"/>
          </a:xfrm>
          <a:prstGeom prst="rect">
            <a:avLst/>
          </a:prstGeom>
        </p:spPr>
        <p:txBody>
          <a:bodyPr/>
          <a:lstStyle/>
          <a:p>
            <a:pPr/>
            <a:r>
              <a:t>Title Text</a:t>
            </a:r>
          </a:p>
        </p:txBody>
      </p:sp>
      <p:sp>
        <p:nvSpPr>
          <p:cNvPr id="11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6229773" y="9080500"/>
            <a:ext cx="546101" cy="635000"/>
          </a:xfrm>
          <a:prstGeom prst="rect">
            <a:avLst/>
          </a:prstGeom>
        </p:spPr>
        <p:txBody>
          <a:bodyPr/>
          <a:lstStyle>
            <a:lvl1pPr>
              <a:defRPr sz="3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9" name="Slide Number"/>
          <p:cNvSpPr txBox="1"/>
          <p:nvPr>
            <p:ph type="sldNum" sz="quarter" idx="2"/>
          </p:nvPr>
        </p:nvSpPr>
        <p:spPr>
          <a:xfrm>
            <a:off x="11658092" y="9103359"/>
            <a:ext cx="371349" cy="422149"/>
          </a:xfrm>
          <a:prstGeom prst="rect">
            <a:avLst/>
          </a:prstGeom>
        </p:spPr>
        <p:txBody>
          <a:bodyPr lIns="65023" tIns="65023" rIns="65023" bIns="65023"/>
          <a:lstStyle>
            <a:lvl1pPr algn="r" defTabSz="1300480">
              <a:defRPr>
                <a:uFillTx/>
              </a:defRPr>
            </a:lvl1pPr>
          </a:lstStyle>
          <a:p>
            <a:pPr/>
            <a:fld id="{86CB4B4D-7CA3-9044-876B-883B54F8677D}" type="slidenum"/>
          </a:p>
        </p:txBody>
      </p:sp>
      <p:sp>
        <p:nvSpPr>
          <p:cNvPr id="120" name="Title Text"/>
          <p:cNvSpPr txBox="1"/>
          <p:nvPr>
            <p:ph type="title"/>
          </p:nvPr>
        </p:nvSpPr>
        <p:spPr>
          <a:xfrm>
            <a:off x="1083733" y="-1"/>
            <a:ext cx="11054081" cy="1300481"/>
          </a:xfrm>
          <a:prstGeom prst="rect">
            <a:avLst/>
          </a:prstGeom>
        </p:spPr>
        <p:txBody>
          <a:bodyPr lIns="65023" tIns="65023" rIns="65023" bIns="65023">
            <a:normAutofit fontScale="100000" lnSpcReduction="0"/>
          </a:bodyPr>
          <a:lstStyle>
            <a:lvl1pPr marL="0" marR="0" defTabSz="1300480">
              <a:defRPr>
                <a:uFillTx/>
              </a:defRPr>
            </a:lvl1pPr>
          </a:lstStyle>
          <a:p>
            <a:pPr/>
            <a:r>
              <a:t>Title Text</a:t>
            </a: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27" name="Slide Number"/>
          <p:cNvSpPr txBox="1"/>
          <p:nvPr>
            <p:ph type="sldNum" sz="quarter" idx="2"/>
          </p:nvPr>
        </p:nvSpPr>
        <p:spPr>
          <a:xfrm>
            <a:off x="11658092" y="9103359"/>
            <a:ext cx="371349" cy="422149"/>
          </a:xfrm>
          <a:prstGeom prst="rect">
            <a:avLst/>
          </a:prstGeom>
        </p:spPr>
        <p:txBody>
          <a:bodyPr lIns="65023" tIns="65023" rIns="65023" bIns="65023"/>
          <a:lstStyle>
            <a:lvl1pPr algn="r" defTabSz="1300480">
              <a:defRPr>
                <a:uFillTx/>
              </a:defRPr>
            </a:lvl1pPr>
          </a:lstStyle>
          <a:p>
            <a:pPr/>
            <a:fld id="{86CB4B4D-7CA3-9044-876B-883B54F8677D}" type="slidenum"/>
          </a:p>
        </p:txBody>
      </p:sp>
      <p:sp>
        <p:nvSpPr>
          <p:cNvPr id="128" name="Title Text"/>
          <p:cNvSpPr txBox="1"/>
          <p:nvPr>
            <p:ph type="title"/>
          </p:nvPr>
        </p:nvSpPr>
        <p:spPr>
          <a:xfrm>
            <a:off x="1083733" y="-1"/>
            <a:ext cx="11054081" cy="1300481"/>
          </a:xfrm>
          <a:prstGeom prst="rect">
            <a:avLst/>
          </a:prstGeom>
        </p:spPr>
        <p:txBody>
          <a:bodyPr lIns="65023" tIns="65023" rIns="65023" bIns="65023">
            <a:normAutofit fontScale="100000" lnSpcReduction="0"/>
          </a:bodyPr>
          <a:lstStyle>
            <a:lvl1pPr marL="0" marR="0" defTabSz="1300480">
              <a:defRPr>
                <a:uFillTx/>
              </a:defRPr>
            </a:lvl1pPr>
          </a:lstStyle>
          <a:p>
            <a:pPr/>
            <a:r>
              <a:t>Title Text</a:t>
            </a:r>
          </a:p>
        </p:txBody>
      </p:sp>
      <p:sp>
        <p:nvSpPr>
          <p:cNvPr id="129" name="Body Level One…"/>
          <p:cNvSpPr txBox="1"/>
          <p:nvPr>
            <p:ph type="body" idx="1"/>
          </p:nvPr>
        </p:nvSpPr>
        <p:spPr>
          <a:xfrm>
            <a:off x="975359" y="2817706"/>
            <a:ext cx="11054082" cy="5852161"/>
          </a:xfrm>
          <a:prstGeom prst="rect">
            <a:avLst/>
          </a:prstGeom>
        </p:spPr>
        <p:txBody>
          <a:bodyPr lIns="65023" tIns="65023" rIns="65023" bIns="65023">
            <a:normAutofit fontScale="100000" lnSpcReduction="0"/>
          </a:bodyPr>
          <a:lstStyle>
            <a:lvl1pPr marL="471487" marR="0" indent="-471487" defTabSz="1300480">
              <a:buChar char="»"/>
              <a:defRPr>
                <a:uFillTx/>
              </a:defRPr>
            </a:lvl1pPr>
            <a:lvl2pPr marL="906235" marR="0" indent="-449035" defTabSz="1300480">
              <a:spcBef>
                <a:spcPts val="1000"/>
              </a:spcBef>
              <a:defRPr sz="4400">
                <a:uFillTx/>
              </a:defRPr>
            </a:lvl2pPr>
            <a:lvl3pPr marL="1333500" marR="0" indent="-419100" defTabSz="1300480">
              <a:spcBef>
                <a:spcPts val="1000"/>
              </a:spcBef>
              <a:defRPr sz="4400">
                <a:uFillTx/>
              </a:defRPr>
            </a:lvl3pPr>
            <a:lvl4pPr marL="1874520" marR="0" indent="-502920" defTabSz="1300480">
              <a:spcBef>
                <a:spcPts val="1000"/>
              </a:spcBef>
              <a:defRPr sz="4400">
                <a:uFillTx/>
              </a:defRPr>
            </a:lvl4pPr>
            <a:lvl5pPr marL="2387600" marR="0" indent="-558800" defTabSz="1300480">
              <a:spcBef>
                <a:spcPts val="1000"/>
              </a:spcBef>
              <a:defRPr sz="4400">
                <a:uFillTx/>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6229773" y="9080500"/>
            <a:ext cx="546101" cy="635000"/>
          </a:xfrm>
          <a:prstGeom prst="rect">
            <a:avLst/>
          </a:prstGeom>
        </p:spPr>
        <p:txBody>
          <a:bodyPr/>
          <a:lstStyle>
            <a:lvl1pPr>
              <a:defRPr sz="3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6229773" y="9080500"/>
            <a:ext cx="546101" cy="635000"/>
          </a:xfrm>
          <a:prstGeom prst="rect">
            <a:avLst/>
          </a:prstGeom>
        </p:spPr>
        <p:txBody>
          <a:bodyPr/>
          <a:lstStyle>
            <a:lvl1pPr>
              <a:defRPr sz="3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1">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xfrm>
            <a:off x="6229773" y="9080500"/>
            <a:ext cx="546101" cy="635000"/>
          </a:xfrm>
          <a:prstGeom prst="rect">
            <a:avLst/>
          </a:prstGeom>
        </p:spPr>
        <p:txBody>
          <a:bodyPr/>
          <a:lstStyle>
            <a:lvl1pPr>
              <a:defRPr sz="3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7" name="Title Text"/>
          <p:cNvSpPr txBox="1"/>
          <p:nvPr>
            <p:ph type="title"/>
          </p:nvPr>
        </p:nvSpPr>
        <p:spPr>
          <a:xfrm>
            <a:off x="1079500" y="0"/>
            <a:ext cx="11049000" cy="1295400"/>
          </a:xfrm>
          <a:prstGeom prst="rect">
            <a:avLst/>
          </a:prstGeom>
        </p:spPr>
        <p:txBody>
          <a:bodyPr/>
          <a:lstStyle/>
          <a:p>
            <a:pPr/>
            <a:r>
              <a:t>Title Text</a:t>
            </a:r>
          </a:p>
        </p:txBody>
      </p:sp>
      <p:sp>
        <p:nvSpPr>
          <p:cNvPr id="4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xfrm>
            <a:off x="6229773" y="9080500"/>
            <a:ext cx="546101" cy="635000"/>
          </a:xfrm>
          <a:prstGeom prst="rect">
            <a:avLst/>
          </a:prstGeom>
        </p:spPr>
        <p:txBody>
          <a:bodyPr/>
          <a:lstStyle>
            <a:lvl1pPr>
              <a:defRPr sz="3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and Content">
    <p:spTree>
      <p:nvGrpSpPr>
        <p:cNvPr id="1" name=""/>
        <p:cNvGrpSpPr/>
        <p:nvPr/>
      </p:nvGrpSpPr>
      <p:grpSpPr>
        <a:xfrm>
          <a:off x="0" y="0"/>
          <a:ext cx="0" cy="0"/>
          <a:chOff x="0" y="0"/>
          <a:chExt cx="0" cy="0"/>
        </a:xfrm>
      </p:grpSpPr>
      <p:sp>
        <p:nvSpPr>
          <p:cNvPr id="56" name="Title Text"/>
          <p:cNvSpPr txBox="1"/>
          <p:nvPr>
            <p:ph type="title"/>
          </p:nvPr>
        </p:nvSpPr>
        <p:spPr>
          <a:xfrm>
            <a:off x="647700" y="316495"/>
            <a:ext cx="11709400" cy="1959345"/>
          </a:xfrm>
          <a:prstGeom prst="rect">
            <a:avLst/>
          </a:prstGeom>
          <a:ln>
            <a:round/>
          </a:ln>
        </p:spPr>
        <p:txBody>
          <a:bodyPr lIns="38100" tIns="38100" rIns="38100" bIns="38100" anchor="t"/>
          <a:lstStyle>
            <a:lvl1pPr marL="0" marR="0" defTabSz="647700">
              <a:defRPr sz="6200">
                <a:latin typeface="Calibri"/>
                <a:ea typeface="Calibri"/>
                <a:cs typeface="Calibri"/>
                <a:sym typeface="Calibri"/>
              </a:defRPr>
            </a:lvl1pPr>
          </a:lstStyle>
          <a:p>
            <a:pPr/>
            <a:r>
              <a:t>Title Text</a:t>
            </a:r>
          </a:p>
        </p:txBody>
      </p:sp>
      <p:sp>
        <p:nvSpPr>
          <p:cNvPr id="57" name="Body Level One…"/>
          <p:cNvSpPr txBox="1"/>
          <p:nvPr>
            <p:ph type="body" idx="1"/>
          </p:nvPr>
        </p:nvSpPr>
        <p:spPr>
          <a:xfrm>
            <a:off x="647700" y="2273300"/>
            <a:ext cx="11709400" cy="6436926"/>
          </a:xfrm>
          <a:prstGeom prst="rect">
            <a:avLst/>
          </a:prstGeom>
          <a:ln>
            <a:round/>
          </a:ln>
        </p:spPr>
        <p:txBody>
          <a:bodyPr lIns="38100" tIns="38100" rIns="38100" bIns="38100"/>
          <a:lstStyle>
            <a:lvl1pPr marL="342900" marR="0" defTabSz="647700">
              <a:buClr>
                <a:srgbClr val="000000"/>
              </a:buClr>
              <a:buFont typeface="Arial"/>
              <a:defRPr>
                <a:latin typeface="Calibri"/>
                <a:ea typeface="Calibri"/>
                <a:cs typeface="Calibri"/>
                <a:sym typeface="Calibri"/>
              </a:defRPr>
            </a:lvl1pPr>
            <a:lvl2pPr marL="742950" marR="0" defTabSz="647700">
              <a:buClr>
                <a:srgbClr val="000000"/>
              </a:buClr>
              <a:buFont typeface="Arial"/>
              <a:defRPr>
                <a:latin typeface="Calibri"/>
                <a:ea typeface="Calibri"/>
                <a:cs typeface="Calibri"/>
                <a:sym typeface="Calibri"/>
              </a:defRPr>
            </a:lvl2pPr>
            <a:lvl3pPr marL="1143000" marR="0" defTabSz="647700">
              <a:buClr>
                <a:srgbClr val="000000"/>
              </a:buClr>
              <a:buFont typeface="Arial"/>
              <a:defRPr>
                <a:latin typeface="Calibri"/>
                <a:ea typeface="Calibri"/>
                <a:cs typeface="Calibri"/>
                <a:sym typeface="Calibri"/>
              </a:defRPr>
            </a:lvl3pPr>
            <a:lvl4pPr marL="1600200" marR="0" defTabSz="647700">
              <a:buClr>
                <a:srgbClr val="000000"/>
              </a:buClr>
              <a:buFont typeface="Arial"/>
              <a:defRPr>
                <a:latin typeface="Calibri"/>
                <a:ea typeface="Calibri"/>
                <a:cs typeface="Calibri"/>
                <a:sym typeface="Calibri"/>
              </a:defRPr>
            </a:lvl4pPr>
            <a:lvl5pPr marL="2057400" marR="0" defTabSz="647700">
              <a:buClr>
                <a:srgbClr val="000000"/>
              </a:buClr>
              <a:buFont typeface="Arial"/>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12033935" y="9232726"/>
            <a:ext cx="320626" cy="317848"/>
          </a:xfrm>
          <a:prstGeom prst="rect">
            <a:avLst/>
          </a:prstGeom>
          <a:ln>
            <a:round/>
          </a:ln>
        </p:spPr>
        <p:txBody>
          <a:bodyPr lIns="38100" tIns="38100" rIns="38100" bIns="38100" anchor="ctr"/>
          <a:lstStyle>
            <a:lvl1pPr algn="r" defTabSz="647700">
              <a:defRPr>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5" name="Title Text"/>
          <p:cNvSpPr txBox="1"/>
          <p:nvPr>
            <p:ph type="title"/>
          </p:nvPr>
        </p:nvSpPr>
        <p:spPr>
          <a:xfrm>
            <a:off x="1083733" y="-1"/>
            <a:ext cx="11054081" cy="1300481"/>
          </a:xfrm>
          <a:prstGeom prst="rect">
            <a:avLst/>
          </a:prstGeom>
        </p:spPr>
        <p:txBody>
          <a:bodyPr lIns="72248" tIns="72248" rIns="72248" bIns="72248"/>
          <a:lstStyle>
            <a:lvl1pPr marL="57799" marR="57799" defTabSz="1300480"/>
          </a:lstStyle>
          <a:p>
            <a:pPr/>
            <a:r>
              <a:t>Title Text</a:t>
            </a:r>
          </a:p>
        </p:txBody>
      </p:sp>
      <p:sp>
        <p:nvSpPr>
          <p:cNvPr id="66" name="Body Level One…"/>
          <p:cNvSpPr txBox="1"/>
          <p:nvPr>
            <p:ph type="body" idx="1"/>
          </p:nvPr>
        </p:nvSpPr>
        <p:spPr>
          <a:xfrm>
            <a:off x="975359" y="2817706"/>
            <a:ext cx="11054082" cy="6935895"/>
          </a:xfrm>
          <a:prstGeom prst="rect">
            <a:avLst/>
          </a:prstGeom>
        </p:spPr>
        <p:txBody>
          <a:bodyPr lIns="72248" tIns="72248" rIns="72248" bIns="72248"/>
          <a:lstStyle>
            <a:lvl1pPr marL="512127" marR="57799" indent="-471487" defTabSz="1300480"/>
            <a:lvl2pPr marL="885643" marR="57799" indent="-387803" defTabSz="1300480"/>
            <a:lvl3pPr marL="1278889" marR="57799" indent="-323850" defTabSz="1300480"/>
            <a:lvl4pPr marL="1732279" marR="57799" indent="-320039" defTabSz="1300480"/>
            <a:lvl5pPr marL="2189479" marR="57799" indent="-320039" defTabSz="1300480"/>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xfrm>
            <a:off x="10481874" y="9103359"/>
            <a:ext cx="385799" cy="436599"/>
          </a:xfrm>
          <a:prstGeom prst="rect">
            <a:avLst/>
          </a:prstGeom>
        </p:spPr>
        <p:txBody>
          <a:bodyPr lIns="72248" tIns="72248" rIns="72248" bIns="72248"/>
          <a:lstStyle>
            <a:lvl1pPr defTabSz="830862"/>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4" name="Title Text"/>
          <p:cNvSpPr txBox="1"/>
          <p:nvPr>
            <p:ph type="title"/>
          </p:nvPr>
        </p:nvSpPr>
        <p:spPr>
          <a:xfrm>
            <a:off x="1083733" y="-1"/>
            <a:ext cx="11054081" cy="1553352"/>
          </a:xfrm>
          <a:prstGeom prst="rect">
            <a:avLst/>
          </a:prstGeom>
        </p:spPr>
        <p:txBody>
          <a:bodyPr lIns="72248" tIns="72248" rIns="72248" bIns="72248"/>
          <a:lstStyle>
            <a:lvl1pPr marL="57799" marR="57799" defTabSz="1300480"/>
          </a:lstStyle>
          <a:p>
            <a:pPr/>
            <a:r>
              <a:t>Title Text</a:t>
            </a:r>
          </a:p>
        </p:txBody>
      </p:sp>
      <p:sp>
        <p:nvSpPr>
          <p:cNvPr id="75" name="Body Level One…"/>
          <p:cNvSpPr txBox="1"/>
          <p:nvPr>
            <p:ph type="body" idx="1"/>
          </p:nvPr>
        </p:nvSpPr>
        <p:spPr>
          <a:xfrm>
            <a:off x="975359" y="2817706"/>
            <a:ext cx="11054082" cy="6935895"/>
          </a:xfrm>
          <a:prstGeom prst="rect">
            <a:avLst/>
          </a:prstGeom>
        </p:spPr>
        <p:txBody>
          <a:bodyPr lIns="72248" tIns="72248" rIns="72248" bIns="72248"/>
          <a:lstStyle>
            <a:lvl1pPr marL="512127" marR="57799" indent="-471487" defTabSz="1300480"/>
            <a:lvl2pPr marL="885643" marR="57799" indent="-387803" defTabSz="1300480"/>
            <a:lvl3pPr marL="1278889" marR="57799" indent="-323850" defTabSz="1300480"/>
            <a:lvl4pPr marL="1732279" marR="57799" indent="-320039" defTabSz="1300480"/>
            <a:lvl5pPr marL="2189479" marR="57799" indent="-320039" defTabSz="1300480"/>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6207901" y="9085298"/>
            <a:ext cx="588998" cy="677898"/>
          </a:xfrm>
          <a:prstGeom prst="rect">
            <a:avLst/>
          </a:prstGeom>
        </p:spPr>
        <p:txBody>
          <a:bodyPr lIns="72248" tIns="72248" rIns="72248" bIns="72248"/>
          <a:lstStyle>
            <a:lvl1pPr defTabSz="830862">
              <a:defRPr sz="3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83" name="Title Text"/>
          <p:cNvSpPr txBox="1"/>
          <p:nvPr>
            <p:ph type="title"/>
          </p:nvPr>
        </p:nvSpPr>
        <p:spPr>
          <a:xfrm>
            <a:off x="1079499" y="-1"/>
            <a:ext cx="11049001" cy="1295401"/>
          </a:xfrm>
          <a:prstGeom prst="rect">
            <a:avLst/>
          </a:prstGeom>
        </p:spPr>
        <p:txBody>
          <a:bodyPr/>
          <a:lstStyle>
            <a:lvl1pPr>
              <a:defRPr sz="4800"/>
            </a:lvl1pPr>
          </a:lstStyle>
          <a:p>
            <a:pPr/>
            <a:r>
              <a:t>Title Text</a:t>
            </a:r>
          </a:p>
        </p:txBody>
      </p:sp>
      <p:sp>
        <p:nvSpPr>
          <p:cNvPr id="84" name="Body Level One…"/>
          <p:cNvSpPr txBox="1"/>
          <p:nvPr>
            <p:ph type="body" idx="1"/>
          </p:nvPr>
        </p:nvSpPr>
        <p:spPr>
          <a:xfrm>
            <a:off x="977899" y="2819400"/>
            <a:ext cx="11049001" cy="6934200"/>
          </a:xfrm>
          <a:prstGeom prst="rect">
            <a:avLst/>
          </a:prstGeom>
        </p:spPr>
        <p:txBody>
          <a:bodyPr/>
          <a:lstStyle>
            <a:lvl1pPr marL="367953" indent="-327313">
              <a:defRPr sz="4200"/>
            </a:lvl1pPr>
            <a:lvl2pPr marL="768550" indent="-270710">
              <a:defRPr sz="3600"/>
            </a:lvl2pPr>
            <a:lvl3pPr marL="1156745" indent="-201705">
              <a:defRPr sz="3000"/>
            </a:lvl3pPr>
            <a:lvl4pPr marL="1608182" indent="-195942">
              <a:defRPr sz="2400"/>
            </a:lvl4pPr>
            <a:lvl5pPr marL="2065382" indent="-195942">
              <a:defRPr sz="2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xfrm>
            <a:off x="10517858" y="9105900"/>
            <a:ext cx="317501" cy="342900"/>
          </a:xfrm>
          <a:prstGeom prst="rect">
            <a:avLst/>
          </a:prstGeom>
        </p:spPr>
        <p:txBody>
          <a:bodyPr/>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079500" y="0"/>
            <a:ext cx="11049000" cy="154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txBox="1"/>
          <p:nvPr>
            <p:ph type="body" idx="1"/>
          </p:nvPr>
        </p:nvSpPr>
        <p:spPr>
          <a:xfrm>
            <a:off x="977900" y="2819400"/>
            <a:ext cx="11049000" cy="693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900"/>
              </a:spcBef>
              <a:buChar char="–"/>
              <a:defRPr sz="3800"/>
            </a:lvl2pPr>
            <a:lvl3pPr marL="1183639" indent="-228600">
              <a:spcBef>
                <a:spcPts val="800"/>
              </a:spcBef>
              <a:defRPr sz="3400"/>
            </a:lvl3pPr>
            <a:lvl4pPr marL="1640839" indent="-228600">
              <a:spcBef>
                <a:spcPts val="600"/>
              </a:spcBef>
              <a:buChar char="–"/>
              <a:defRPr sz="2800"/>
            </a:lvl4pPr>
            <a:lvl5pPr marL="2098039" indent="-228600">
              <a:spcBef>
                <a:spcPts val="6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505158" y="8890000"/>
            <a:ext cx="342901" cy="393700"/>
          </a:xfrm>
          <a:prstGeom prst="rect">
            <a:avLst/>
          </a:prstGeom>
          <a:ln w="12700">
            <a:miter lim="400000"/>
          </a:ln>
        </p:spPr>
        <p:txBody>
          <a:bodyPr wrap="none" lIns="50800" tIns="50800" rIns="50800" bIns="50800">
            <a:spAutoFit/>
          </a:bodyPr>
          <a:lstStyle>
            <a:lvl1pPr algn="ctr" defTabSz="825500">
              <a:defRPr sz="1800">
                <a:uFill>
                  <a:solidFill>
                    <a:srgbClr val="000000"/>
                  </a:solidFill>
                </a:uFill>
                <a:latin typeface="+mn-lt"/>
                <a:ea typeface="+mn-ea"/>
                <a:cs typeface="+mn-cs"/>
                <a:sym typeface="Times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57799" marR="57799" indent="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1pPr>
      <a:lvl2pPr marL="57799" marR="57799" indent="22860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2pPr>
      <a:lvl3pPr marL="57799" marR="57799" indent="45720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3pPr>
      <a:lvl4pPr marL="57799" marR="57799" indent="68580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4pPr>
      <a:lvl5pPr marL="57799" marR="57799" indent="91440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5pPr>
      <a:lvl6pPr marL="57799" marR="57799" indent="114300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6pPr>
      <a:lvl7pPr marL="57799" marR="57799" indent="137160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7pPr>
      <a:lvl8pPr marL="57799" marR="57799" indent="160020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8pPr>
      <a:lvl9pPr marL="57799" marR="57799" indent="1828800" algn="ctr" defTabSz="1295400" rtl="0" latinLnBrk="0">
        <a:lnSpc>
          <a:spcPct val="100000"/>
        </a:lnSpc>
        <a:spcBef>
          <a:spcPts val="0"/>
        </a:spcBef>
        <a:spcAft>
          <a:spcPts val="0"/>
        </a:spcAft>
        <a:buClrTx/>
        <a:buSzTx/>
        <a:buFontTx/>
        <a:buNone/>
        <a:tabLst/>
        <a:defRPr b="0" baseline="0" cap="none" i="0" spc="0" strike="noStrike" sz="5000" u="none">
          <a:solidFill>
            <a:srgbClr val="000000"/>
          </a:solidFill>
          <a:uFill>
            <a:solidFill>
              <a:srgbClr val="000000"/>
            </a:solidFill>
          </a:uFill>
          <a:latin typeface="+mn-lt"/>
          <a:ea typeface="+mn-ea"/>
          <a:cs typeface="+mn-cs"/>
          <a:sym typeface="Times Roman"/>
        </a:defRPr>
      </a:lvl9pPr>
    </p:titleStyle>
    <p:bodyStyle>
      <a:lvl1pPr marL="383540" marR="57799" indent="-342900"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1pPr>
      <a:lvl2pPr marL="828708" marR="57799" indent="-330868"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2pPr>
      <a:lvl3pPr marL="1250875" marR="57799" indent="-295835"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3pPr>
      <a:lvl4pPr marL="1771468" marR="57799" indent="-359228"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4pPr>
      <a:lvl5pPr marL="2228668" marR="57799" indent="-359228"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5pPr>
      <a:lvl6pPr marL="2228668" marR="57799" indent="-359228"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6pPr>
      <a:lvl7pPr marL="2228668" marR="57799" indent="-359228"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7pPr>
      <a:lvl8pPr marL="2228668" marR="57799" indent="-359228"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8pPr>
      <a:lvl9pPr marL="2228668" marR="57799" indent="-359228" algn="l" defTabSz="1295400" rtl="0" latinLnBrk="0">
        <a:lnSpc>
          <a:spcPct val="100000"/>
        </a:lnSpc>
        <a:spcBef>
          <a:spcPts val="1000"/>
        </a:spcBef>
        <a:spcAft>
          <a:spcPts val="0"/>
        </a:spcAft>
        <a:buClrTx/>
        <a:buSzPct val="100000"/>
        <a:buFontTx/>
        <a:buChar char="•"/>
        <a:tabLst/>
        <a:defRPr b="0" baseline="0" cap="none" i="0" spc="0" strike="noStrike" sz="4400" u="none">
          <a:solidFill>
            <a:srgbClr val="000000"/>
          </a:solidFill>
          <a:uFill>
            <a:solidFill>
              <a:srgbClr val="000000"/>
            </a:solidFill>
          </a:uFill>
          <a:latin typeface="+mn-lt"/>
          <a:ea typeface="+mn-ea"/>
          <a:cs typeface="+mn-cs"/>
          <a:sym typeface="Times Roman"/>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1pPr>
      <a:lvl2pPr marL="0" marR="0" indent="2286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2pPr>
      <a:lvl3pPr marL="0" marR="0" indent="4572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3pPr>
      <a:lvl4pPr marL="0" marR="0" indent="6858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4pPr>
      <a:lvl5pPr marL="0" marR="0" indent="9144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5pPr>
      <a:lvl6pPr marL="0" marR="0" indent="11430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6pPr>
      <a:lvl7pPr marL="0" marR="0" indent="13716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7pPr>
      <a:lvl8pPr marL="0" marR="0" indent="16002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8pPr>
      <a:lvl9pPr marL="0" marR="0" indent="18288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logica.stanford.edu" TargetMode="External"/></Relationships>

</file>

<file path=ppt/slides/_rels/slide6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Introduction to Logic…"/>
          <p:cNvSpPr txBox="1"/>
          <p:nvPr/>
        </p:nvSpPr>
        <p:spPr>
          <a:xfrm>
            <a:off x="0" y="0"/>
            <a:ext cx="13004800" cy="49784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L="57799" marR="57799" algn="ctr" defTabSz="1295400">
              <a:defRPr sz="6200">
                <a:solidFill>
                  <a:srgbClr val="FFFFFF"/>
                </a:solidFill>
                <a:uFill>
                  <a:solidFill>
                    <a:srgbClr val="FFFFFF"/>
                  </a:solidFill>
                </a:uFill>
                <a:latin typeface="+mn-lt"/>
                <a:ea typeface="+mn-ea"/>
                <a:cs typeface="+mn-cs"/>
                <a:sym typeface="Times Roman"/>
              </a:defRPr>
            </a:pPr>
          </a:p>
          <a:p>
            <a:pPr marL="57799" marR="57799" algn="ctr" defTabSz="1295400">
              <a:defRPr sz="6000">
                <a:solidFill>
                  <a:srgbClr val="FFFFFF"/>
                </a:solidFill>
                <a:uFill>
                  <a:solidFill>
                    <a:srgbClr val="FFFFFF"/>
                  </a:solidFill>
                </a:uFill>
                <a:latin typeface="+mn-lt"/>
                <a:ea typeface="+mn-ea"/>
                <a:cs typeface="+mn-cs"/>
                <a:sym typeface="Times Roman"/>
              </a:defRPr>
            </a:pPr>
            <a:r>
              <a:t>Introduction to Logic</a:t>
            </a:r>
          </a:p>
          <a:p>
            <a:pPr marL="57799" marR="57799" algn="ctr" defTabSz="1295400">
              <a:defRPr i="1" sz="6000">
                <a:solidFill>
                  <a:srgbClr val="FFFFFF"/>
                </a:solidFill>
                <a:uFill>
                  <a:solidFill>
                    <a:srgbClr val="FFFFFF"/>
                  </a:solidFill>
                </a:uFill>
                <a:latin typeface="+mn-lt"/>
                <a:ea typeface="+mn-ea"/>
                <a:cs typeface="+mn-cs"/>
                <a:sym typeface="Times Roman"/>
              </a:defRPr>
            </a:pPr>
            <a:r>
              <a:t>Relational Proofs</a:t>
            </a:r>
          </a:p>
        </p:txBody>
      </p:sp>
      <p:sp>
        <p:nvSpPr>
          <p:cNvPr id="139" name="Michael Genesereth…"/>
          <p:cNvSpPr txBox="1"/>
          <p:nvPr/>
        </p:nvSpPr>
        <p:spPr>
          <a:xfrm>
            <a:off x="1475710" y="5511800"/>
            <a:ext cx="9972101" cy="1714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56637" marR="56637" algn="ctr" defTabSz="1302738">
              <a:lnSpc>
                <a:spcPct val="85000"/>
              </a:lnSpc>
              <a:buClr>
                <a:srgbClr val="000000"/>
              </a:buClr>
              <a:buFont typeface="Times Roman"/>
              <a:defRPr sz="3800">
                <a:uFill>
                  <a:solidFill>
                    <a:srgbClr val="000000"/>
                  </a:solidFill>
                </a:uFill>
                <a:latin typeface="+mn-lt"/>
                <a:ea typeface="+mn-ea"/>
                <a:cs typeface="+mn-cs"/>
                <a:sym typeface="Times Roman"/>
              </a:defRPr>
            </a:pPr>
            <a:r>
              <a:t>Michael Genesereth</a:t>
            </a:r>
          </a:p>
          <a:p>
            <a:pPr marL="56637" marR="56637" algn="ctr" defTabSz="1302738">
              <a:lnSpc>
                <a:spcPct val="85000"/>
              </a:lnSpc>
              <a:buClr>
                <a:srgbClr val="000000"/>
              </a:buClr>
              <a:buFont typeface="Times Roman"/>
              <a:defRPr sz="3800">
                <a:uFill>
                  <a:solidFill>
                    <a:srgbClr val="000000"/>
                  </a:solidFill>
                </a:uFill>
                <a:latin typeface="+mn-lt"/>
                <a:ea typeface="+mn-ea"/>
                <a:cs typeface="+mn-cs"/>
                <a:sym typeface="Times Roman"/>
              </a:defRPr>
            </a:pPr>
            <a:r>
              <a:t>Computer Science Department</a:t>
            </a:r>
          </a:p>
          <a:p>
            <a:pPr marL="56637" marR="56637" algn="ctr" defTabSz="1302738">
              <a:lnSpc>
                <a:spcPct val="85000"/>
              </a:lnSpc>
              <a:buClr>
                <a:srgbClr val="000000"/>
              </a:buClr>
              <a:buFont typeface="Times Roman"/>
              <a:defRPr sz="3800">
                <a:uFill>
                  <a:solidFill>
                    <a:srgbClr val="000000"/>
                  </a:solidFill>
                </a:uFill>
                <a:latin typeface="+mn-lt"/>
                <a:ea typeface="+mn-ea"/>
                <a:cs typeface="+mn-cs"/>
                <a:sym typeface="Times Roman"/>
              </a:defRPr>
            </a:pPr>
            <a:r>
              <a:t>Stanford University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heorem: Fitch is sound and complete for Relational Logic.…"/>
          <p:cNvSpPr txBox="1"/>
          <p:nvPr/>
        </p:nvSpPr>
        <p:spPr>
          <a:xfrm>
            <a:off x="975359" y="1571413"/>
            <a:ext cx="11180517" cy="6249530"/>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defTabSz="1300480">
              <a:buClr>
                <a:srgbClr val="000000"/>
              </a:buClr>
              <a:buFont typeface="Times Roman"/>
              <a:defRPr sz="3400">
                <a:uFill>
                  <a:solidFill>
                    <a:srgbClr val="000000"/>
                  </a:solidFill>
                </a:uFill>
                <a:latin typeface="+mn-lt"/>
                <a:ea typeface="+mn-ea"/>
                <a:cs typeface="+mn-cs"/>
                <a:sym typeface="Times Roman"/>
              </a:defRPr>
            </a:pPr>
            <a:r>
              <a:t>Theorem: Fitch is sound and complete for </a:t>
            </a:r>
            <a:r>
              <a:rPr b="1"/>
              <a:t>Relational</a:t>
            </a:r>
            <a:r>
              <a:t> </a:t>
            </a:r>
            <a:r>
              <a:rPr b="1"/>
              <a:t>Logic</a:t>
            </a:r>
            <a:r>
              <a:t>.</a:t>
            </a:r>
          </a:p>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algn="ctr" defTabSz="1300480">
              <a:buClr>
                <a:srgbClr val="000000"/>
              </a:buClr>
              <a:buFont typeface="Times Roman"/>
              <a:defRPr sz="3400">
                <a:uFill>
                  <a:solidFill>
                    <a:srgbClr val="000000"/>
                  </a:solidFill>
                </a:uFill>
                <a:latin typeface="+mn-lt"/>
                <a:ea typeface="+mn-ea"/>
                <a:cs typeface="+mn-cs"/>
                <a:sym typeface="Times Roman"/>
              </a:defRPr>
            </a:pPr>
            <a:r>
              <a:rPr sz="3600">
                <a:latin typeface="Symbol"/>
                <a:ea typeface="Symbol"/>
                <a:cs typeface="Symbol"/>
                <a:sym typeface="Symbol"/>
              </a:rPr>
              <a:t>D</a:t>
            </a:r>
            <a:r>
              <a:rPr sz="3600"/>
              <a:t> |= </a:t>
            </a:r>
            <a:r>
              <a:rPr sz="3600">
                <a:latin typeface="Symbol"/>
                <a:ea typeface="Symbol"/>
                <a:cs typeface="Symbol"/>
                <a:sym typeface="Symbol"/>
              </a:rPr>
              <a:t>j</a:t>
            </a:r>
            <a:r>
              <a:rPr sz="3600"/>
              <a:t> if and only if </a:t>
            </a:r>
            <a:r>
              <a:t>Δ ⊢</a:t>
            </a:r>
            <a:r>
              <a:rPr baseline="-5999" sz="3200"/>
              <a:t>Fitch</a:t>
            </a:r>
            <a:r>
              <a:t> φ.</a:t>
            </a:r>
          </a:p>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defTabSz="1300480">
              <a:buClr>
                <a:srgbClr val="000000"/>
              </a:buClr>
              <a:buFont typeface="Times Roman"/>
              <a:defRPr sz="3400">
                <a:uFill>
                  <a:solidFill>
                    <a:srgbClr val="000000"/>
                  </a:solidFill>
                </a:uFill>
                <a:latin typeface="+mn-lt"/>
                <a:ea typeface="+mn-ea"/>
                <a:cs typeface="+mn-cs"/>
                <a:sym typeface="Times Roman"/>
              </a:defRPr>
            </a:pPr>
            <a:r>
              <a:t>Upshot: The truth table method and the proof method succeed in exactly the same cases!</a:t>
            </a:r>
          </a:p>
        </p:txBody>
      </p:sp>
      <p:sp>
        <p:nvSpPr>
          <p:cNvPr id="183" name="Fitch"/>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Fitch</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Logical Rules of Inferenc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Logical Rules of Inference</a:t>
            </a:r>
          </a:p>
        </p:txBody>
      </p:sp>
      <p:sp>
        <p:nvSpPr>
          <p:cNvPr id="188" name="Negation Introduction…"/>
          <p:cNvSpPr txBox="1"/>
          <p:nvPr/>
        </p:nvSpPr>
        <p:spPr>
          <a:xfrm>
            <a:off x="1409699" y="1511299"/>
            <a:ext cx="10426701" cy="727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t>Negation Introduction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Negation Elimination</a:t>
            </a:r>
          </a:p>
          <a:p>
            <a:pPr marL="57799" marR="57799" defTabSz="1295400">
              <a:buClr>
                <a:srgbClr val="000000"/>
              </a:buClr>
              <a:buFont typeface="Times Roman"/>
              <a:defRPr sz="18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And Introduction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And Elimination</a:t>
            </a:r>
          </a:p>
          <a:p>
            <a:pPr marL="57799" marR="57799" defTabSz="1295400">
              <a:buClr>
                <a:srgbClr val="000000"/>
              </a:buClr>
              <a:buFont typeface="Times Roman"/>
              <a:defRPr sz="18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Or Introduction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Or Elimination</a:t>
            </a:r>
          </a:p>
          <a:p>
            <a:pPr marL="57799" marR="57799" defTabSz="1295400">
              <a:buClr>
                <a:srgbClr val="000000"/>
              </a:buClr>
              <a:buFont typeface="Times Roman"/>
              <a:defRPr sz="18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Assumption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Implication Elimination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Implication Introduction</a:t>
            </a:r>
          </a:p>
          <a:p>
            <a:pPr marL="57799" marR="57799" defTabSz="1295400">
              <a:buClr>
                <a:srgbClr val="000000"/>
              </a:buClr>
              <a:buFont typeface="Times Roman"/>
              <a:defRPr sz="18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Biconditional Introduction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Biconditional Elimination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Universal Elimination…"/>
          <p:cNvSpPr txBox="1"/>
          <p:nvPr/>
        </p:nvSpPr>
        <p:spPr>
          <a:xfrm>
            <a:off x="1409699" y="1511299"/>
            <a:ext cx="10426701" cy="337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t>Universal Elimination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Domain Closure</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Universal Introduction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Existential Introduction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Existential Elimination</a:t>
            </a:r>
          </a:p>
        </p:txBody>
      </p:sp>
      <p:sp>
        <p:nvSpPr>
          <p:cNvPr id="193" name="New Rules of Inferenc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New Rules of Inference</a:t>
            </a:r>
          </a:p>
        </p:txBody>
      </p:sp>
      <p:sp>
        <p:nvSpPr>
          <p:cNvPr id="194" name="Universal Reasoning"/>
          <p:cNvSpPr txBox="1"/>
          <p:nvPr/>
        </p:nvSpPr>
        <p:spPr>
          <a:xfrm>
            <a:off x="7231819" y="2191743"/>
            <a:ext cx="396188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600">
                <a:latin typeface="+mn-lt"/>
                <a:ea typeface="+mn-ea"/>
                <a:cs typeface="+mn-cs"/>
                <a:sym typeface="Times Roman"/>
              </a:defRPr>
            </a:lvl1pPr>
          </a:lstStyle>
          <a:p>
            <a:pPr/>
            <a:r>
              <a:t>Universal Reasoning</a:t>
            </a:r>
          </a:p>
        </p:txBody>
      </p:sp>
      <p:sp>
        <p:nvSpPr>
          <p:cNvPr id="195" name="Existential Reasoning"/>
          <p:cNvSpPr txBox="1"/>
          <p:nvPr/>
        </p:nvSpPr>
        <p:spPr>
          <a:xfrm>
            <a:off x="7231819" y="4007914"/>
            <a:ext cx="41141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600">
                <a:latin typeface="+mn-lt"/>
                <a:ea typeface="+mn-ea"/>
                <a:cs typeface="+mn-cs"/>
                <a:sym typeface="Times Roman"/>
              </a:defRPr>
            </a:lvl1pPr>
          </a:lstStyle>
          <a:p>
            <a:pPr/>
            <a:r>
              <a:t>Existential Reasoning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Universal Elimination"/>
          <p:cNvSpPr txBox="1"/>
          <p:nvPr/>
        </p:nvSpPr>
        <p:spPr>
          <a:xfrm>
            <a:off x="1079499" y="4420729"/>
            <a:ext cx="108585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algn="ctr" defTabSz="1295400">
              <a:buClr>
                <a:srgbClr val="000000"/>
              </a:buClr>
              <a:buFont typeface="Times Roman"/>
              <a:defRPr sz="6000">
                <a:uFill>
                  <a:solidFill>
                    <a:srgbClr val="000000"/>
                  </a:solidFill>
                </a:uFill>
                <a:latin typeface="+mn-lt"/>
                <a:ea typeface="+mn-ea"/>
                <a:cs typeface="+mn-cs"/>
                <a:sym typeface="Times Roman"/>
              </a:defRPr>
            </a:lvl1pPr>
          </a:lstStyle>
          <a:p>
            <a:pPr/>
            <a:r>
              <a:t>Universal Elimination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Universal Elimination (U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Universal Elimination (UE)</a:t>
            </a:r>
          </a:p>
        </p:txBody>
      </p:sp>
      <p:grpSp>
        <p:nvGrpSpPr>
          <p:cNvPr id="204" name="Group"/>
          <p:cNvGrpSpPr/>
          <p:nvPr/>
        </p:nvGrpSpPr>
        <p:grpSpPr>
          <a:xfrm>
            <a:off x="4973504" y="4027437"/>
            <a:ext cx="3057792" cy="1698726"/>
            <a:chOff x="0" y="0"/>
            <a:chExt cx="3057791" cy="1698724"/>
          </a:xfrm>
        </p:grpSpPr>
        <p:sp>
          <p:nvSpPr>
            <p:cNvPr id="202" name="∀ν.φ…"/>
            <p:cNvSpPr txBox="1"/>
            <p:nvPr/>
          </p:nvSpPr>
          <p:spPr>
            <a:xfrm>
              <a:off x="0" y="0"/>
              <a:ext cx="3057792" cy="1698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defRPr sz="3600">
                  <a:latin typeface="+mn-lt"/>
                  <a:ea typeface="+mn-ea"/>
                  <a:cs typeface="+mn-cs"/>
                  <a:sym typeface="Times Roman"/>
                </a:defRPr>
              </a:pPr>
              <a:r>
                <a:t>∀ν.φ</a:t>
              </a:r>
            </a:p>
            <a:p>
              <a:pPr>
                <a:defRPr sz="3600">
                  <a:latin typeface="+mn-lt"/>
                  <a:ea typeface="+mn-ea"/>
                  <a:cs typeface="+mn-cs"/>
                  <a:sym typeface="Times Roman"/>
                </a:defRPr>
              </a:pPr>
              <a:r>
                <a:t>φ</a:t>
              </a:r>
              <a:r>
                <a:rPr sz="1800"/>
                <a:t>ν⇐τ</a:t>
              </a:r>
            </a:p>
            <a:p>
              <a:pPr>
                <a:defRPr sz="3200">
                  <a:latin typeface="+mn-lt"/>
                  <a:ea typeface="+mn-ea"/>
                  <a:cs typeface="+mn-cs"/>
                  <a:sym typeface="Times Roman"/>
                </a:defRPr>
              </a:pPr>
              <a:r>
                <a:t>where τ is ground</a:t>
              </a:r>
            </a:p>
          </p:txBody>
        </p:sp>
        <p:sp>
          <p:nvSpPr>
            <p:cNvPr id="203" name="Line"/>
            <p:cNvSpPr/>
            <p:nvPr/>
          </p:nvSpPr>
          <p:spPr>
            <a:xfrm>
              <a:off x="37843" y="662445"/>
              <a:ext cx="1306496"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
        <p:nvSpPr>
          <p:cNvPr id="205" name="NB: φν⇐τ is an instance of φ with all occurrences of ν replaced by τ."/>
          <p:cNvSpPr txBox="1"/>
          <p:nvPr/>
        </p:nvSpPr>
        <p:spPr>
          <a:xfrm>
            <a:off x="863587" y="7726779"/>
            <a:ext cx="112776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mn-lt"/>
                <a:ea typeface="+mn-ea"/>
                <a:cs typeface="+mn-cs"/>
                <a:sym typeface="Times Roman"/>
              </a:defRPr>
            </a:pPr>
            <a:r>
              <a:rPr sz="3200"/>
              <a:t>NB: φ</a:t>
            </a:r>
            <a:r>
              <a:rPr sz="1800"/>
              <a:t>ν⇐τ </a:t>
            </a:r>
            <a:r>
              <a:rPr sz="3200"/>
              <a:t>is an instance of φ with </a:t>
            </a:r>
            <a:r>
              <a:rPr i="1" sz="3200"/>
              <a:t>all</a:t>
            </a:r>
            <a:r>
              <a:rPr sz="3200"/>
              <a:t> occurrences of ν replaced by τ.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Premise:…"/>
          <p:cNvSpPr txBox="1"/>
          <p:nvPr/>
        </p:nvSpPr>
        <p:spPr>
          <a:xfrm>
            <a:off x="977899" y="1625599"/>
            <a:ext cx="11290301" cy="61979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hates</a:t>
            </a:r>
            <a:r>
              <a:t>(</a:t>
            </a:r>
            <a:r>
              <a:rPr i="1"/>
              <a:t>jane</a:t>
            </a:r>
            <a:r>
              <a:t>,</a:t>
            </a:r>
            <a:r>
              <a:rPr i="1"/>
              <a:t>x</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Conclusions:</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jane</a:t>
            </a:r>
            <a:r>
              <a:t>,</a:t>
            </a:r>
            <a:r>
              <a:rPr i="1"/>
              <a:t>jill</a:t>
            </a:r>
            <a:r>
              <a:t>)		</a:t>
            </a:r>
            <a:r>
              <a:rPr i="1"/>
              <a:t>x</a:t>
            </a:r>
            <a:r>
              <a:rPr>
                <a:latin typeface="Symbol"/>
                <a:ea typeface="Symbol"/>
                <a:cs typeface="Symbol"/>
                <a:sym typeface="Symbol"/>
              </a:rPr>
              <a:t> </a:t>
            </a:r>
            <a:r>
              <a:rPr>
                <a:latin typeface="Symbol"/>
                <a:ea typeface="Symbol"/>
                <a:cs typeface="Symbol"/>
                <a:sym typeface="Symbol"/>
              </a:rPr>
              <a:t>Ü</a:t>
            </a:r>
            <a:r>
              <a:rPr>
                <a:latin typeface="Symbol"/>
                <a:ea typeface="Symbol"/>
                <a:cs typeface="Symbol"/>
                <a:sym typeface="Symbol"/>
              </a:rPr>
              <a:t> </a:t>
            </a:r>
            <a:r>
              <a:rPr i="1"/>
              <a:t>jill</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	hates</a:t>
            </a:r>
            <a:r>
              <a:t>(</a:t>
            </a:r>
            <a:r>
              <a:rPr i="1"/>
              <a:t>jane</a:t>
            </a:r>
            <a:r>
              <a:t>,</a:t>
            </a:r>
            <a:r>
              <a:rPr i="1"/>
              <a:t>jane</a:t>
            </a:r>
            <a:r>
              <a:t>)		</a:t>
            </a:r>
            <a:r>
              <a:rPr i="1"/>
              <a:t>x</a:t>
            </a:r>
            <a:r>
              <a:t> </a:t>
            </a:r>
            <a:r>
              <a:rPr>
                <a:latin typeface="Symbol"/>
                <a:ea typeface="Symbol"/>
                <a:cs typeface="Symbol"/>
                <a:sym typeface="Symbol"/>
              </a:rPr>
              <a:t>Ü </a:t>
            </a:r>
            <a:r>
              <a:rPr i="1"/>
              <a:t>jane</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t>Non-Conclusions:</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jane</a:t>
            </a:r>
            <a:r>
              <a:t>,</a:t>
            </a:r>
            <a:r>
              <a:rPr i="1"/>
              <a:t>y</a:t>
            </a:r>
            <a:r>
              <a:t>)		          </a:t>
            </a:r>
            <a:r>
              <a:rPr i="1"/>
              <a:t>x</a:t>
            </a:r>
            <a:r>
              <a:rPr>
                <a:latin typeface="Symbol"/>
                <a:ea typeface="Symbol"/>
                <a:cs typeface="Symbol"/>
                <a:sym typeface="Symbol"/>
              </a:rPr>
              <a:t> </a:t>
            </a:r>
            <a:r>
              <a:rPr>
                <a:latin typeface="Symbol"/>
                <a:ea typeface="Symbol"/>
                <a:cs typeface="Symbol"/>
                <a:sym typeface="Symbol"/>
              </a:rPr>
              <a:t>Ü</a:t>
            </a:r>
            <a:r>
              <a:rPr>
                <a:latin typeface="Symbol"/>
                <a:ea typeface="Symbol"/>
                <a:cs typeface="Symbol"/>
                <a:sym typeface="Symbol"/>
              </a:rPr>
              <a:t> </a:t>
            </a:r>
            <a:r>
              <a:rPr i="1"/>
              <a:t>y</a:t>
            </a:r>
            <a:r>
              <a:t>     Wrong!</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Must be ground.</a:t>
            </a:r>
          </a:p>
        </p:txBody>
      </p:sp>
      <p:sp>
        <p:nvSpPr>
          <p:cNvPr id="210" name="UE Example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UE Examples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Premise:…"/>
          <p:cNvSpPr txBox="1"/>
          <p:nvPr/>
        </p:nvSpPr>
        <p:spPr>
          <a:xfrm>
            <a:off x="977899" y="1625599"/>
            <a:ext cx="11290301" cy="73348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i="1"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hates</a:t>
            </a:r>
            <a:r>
              <a:t>(</a:t>
            </a:r>
            <a:r>
              <a:rPr i="1"/>
              <a:t>x</a:t>
            </a:r>
            <a:r>
              <a:t>,</a:t>
            </a:r>
            <a:r>
              <a:rPr i="1"/>
              <a:t>x</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Conclusions:</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jane</a:t>
            </a:r>
            <a:r>
              <a:t>,</a:t>
            </a:r>
            <a:r>
              <a:rPr i="1"/>
              <a:t>jane</a:t>
            </a:r>
            <a:r>
              <a:t>)		</a:t>
            </a:r>
            <a:r>
              <a:rPr i="1"/>
              <a:t>x</a:t>
            </a:r>
            <a:r>
              <a:rPr>
                <a:latin typeface="Symbol"/>
                <a:ea typeface="Symbol"/>
                <a:cs typeface="Symbol"/>
                <a:sym typeface="Symbol"/>
              </a:rPr>
              <a:t> </a:t>
            </a:r>
            <a:r>
              <a:rPr>
                <a:latin typeface="Symbol"/>
                <a:ea typeface="Symbol"/>
                <a:cs typeface="Symbol"/>
                <a:sym typeface="Symbol"/>
              </a:rPr>
              <a:t>Ü</a:t>
            </a:r>
            <a:r>
              <a:rPr>
                <a:latin typeface="Symbol"/>
                <a:ea typeface="Symbol"/>
                <a:cs typeface="Symbol"/>
                <a:sym typeface="Symbol"/>
              </a:rPr>
              <a:t> </a:t>
            </a:r>
            <a:r>
              <a:rPr i="1"/>
              <a:t>jane</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	hates</a:t>
            </a:r>
            <a:r>
              <a:t>(</a:t>
            </a:r>
            <a:r>
              <a:rPr i="1"/>
              <a:t>jill</a:t>
            </a:r>
            <a:r>
              <a:t>,</a:t>
            </a:r>
            <a:r>
              <a:rPr i="1"/>
              <a:t>jill</a:t>
            </a:r>
            <a:r>
              <a:t>)		           </a:t>
            </a:r>
            <a:r>
              <a:rPr i="1"/>
              <a:t>x</a:t>
            </a:r>
            <a:r>
              <a:t> </a:t>
            </a:r>
            <a:r>
              <a:rPr>
                <a:latin typeface="Symbol"/>
                <a:ea typeface="Symbol"/>
                <a:cs typeface="Symbol"/>
                <a:sym typeface="Symbol"/>
              </a:rPr>
              <a:t>Ü </a:t>
            </a:r>
            <a:r>
              <a:rPr i="1"/>
              <a:t>jill</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t>Non-Conclusions:</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jane</a:t>
            </a:r>
            <a:r>
              <a:t>,</a:t>
            </a:r>
            <a:r>
              <a:rPr i="1"/>
              <a:t>x</a:t>
            </a:r>
            <a:r>
              <a:t>)		          </a:t>
            </a:r>
            <a:r>
              <a:rPr i="1"/>
              <a:t>x</a:t>
            </a:r>
            <a:r>
              <a:rPr>
                <a:latin typeface="Symbol"/>
                <a:ea typeface="Symbol"/>
                <a:cs typeface="Symbol"/>
                <a:sym typeface="Symbol"/>
              </a:rPr>
              <a:t> </a:t>
            </a:r>
            <a:r>
              <a:rPr>
                <a:latin typeface="Symbol"/>
                <a:ea typeface="Symbol"/>
                <a:cs typeface="Symbol"/>
                <a:sym typeface="Symbol"/>
              </a:rPr>
              <a:t>Ü</a:t>
            </a:r>
            <a:r>
              <a:rPr>
                <a:latin typeface="Symbol"/>
                <a:ea typeface="Symbol"/>
                <a:cs typeface="Symbol"/>
                <a:sym typeface="Symbol"/>
              </a:rPr>
              <a:t> </a:t>
            </a:r>
            <a:r>
              <a:rPr i="1"/>
              <a:t>jane</a:t>
            </a:r>
            <a:r>
              <a:t>      Wrong!</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x</a:t>
            </a:r>
            <a:r>
              <a:t>,</a:t>
            </a:r>
            <a:r>
              <a:rPr i="1"/>
              <a:t>jane</a:t>
            </a:r>
            <a:r>
              <a:t>)		          </a:t>
            </a:r>
            <a:r>
              <a:rPr i="1"/>
              <a:t>x</a:t>
            </a:r>
            <a:r>
              <a:rPr>
                <a:latin typeface="Symbol"/>
                <a:ea typeface="Symbol"/>
                <a:cs typeface="Symbol"/>
                <a:sym typeface="Symbol"/>
              </a:rPr>
              <a:t> </a:t>
            </a:r>
            <a:r>
              <a:rPr>
                <a:latin typeface="Symbol"/>
                <a:ea typeface="Symbol"/>
                <a:cs typeface="Symbol"/>
                <a:sym typeface="Symbol"/>
              </a:rPr>
              <a:t>Ü</a:t>
            </a:r>
            <a:r>
              <a:rPr>
                <a:latin typeface="Symbol"/>
                <a:ea typeface="Symbol"/>
                <a:cs typeface="Symbol"/>
                <a:sym typeface="Symbol"/>
              </a:rPr>
              <a:t> </a:t>
            </a:r>
            <a:r>
              <a:rPr i="1"/>
              <a:t>jane</a:t>
            </a:r>
            <a:r>
              <a:t>      Wrong!</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x</a:t>
            </a:r>
            <a:r>
              <a:t>,</a:t>
            </a:r>
            <a:r>
              <a:rPr i="1"/>
              <a:t>x</a:t>
            </a:r>
            <a:r>
              <a:t>)		          </a:t>
            </a:r>
            <a:r>
              <a:rPr i="1"/>
              <a:t>x</a:t>
            </a:r>
            <a:r>
              <a:rPr>
                <a:latin typeface="Symbol"/>
                <a:ea typeface="Symbol"/>
                <a:cs typeface="Symbol"/>
                <a:sym typeface="Symbol"/>
              </a:rPr>
              <a:t> </a:t>
            </a:r>
            <a:r>
              <a:rPr>
                <a:latin typeface="Symbol"/>
                <a:ea typeface="Symbol"/>
                <a:cs typeface="Symbol"/>
                <a:sym typeface="Symbol"/>
              </a:rPr>
              <a:t>Ü</a:t>
            </a:r>
            <a:r>
              <a:rPr>
                <a:latin typeface="Symbol"/>
                <a:ea typeface="Symbol"/>
                <a:cs typeface="Symbol"/>
                <a:sym typeface="Symbol"/>
              </a:rPr>
              <a:t> </a:t>
            </a:r>
            <a:r>
              <a:rPr i="1"/>
              <a:t>jane</a:t>
            </a:r>
            <a:r>
              <a:t>      Wrong!</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Must be ground.</a:t>
            </a:r>
          </a:p>
        </p:txBody>
      </p:sp>
      <p:sp>
        <p:nvSpPr>
          <p:cNvPr id="215" name="UE Example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UE Examples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Premise:…"/>
          <p:cNvSpPr txBox="1"/>
          <p:nvPr/>
        </p:nvSpPr>
        <p:spPr>
          <a:xfrm>
            <a:off x="977899" y="1625599"/>
            <a:ext cx="11290301"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a:latin typeface="Symbol"/>
                <a:ea typeface="Symbol"/>
                <a:cs typeface="Symbol"/>
                <a:sym typeface="Symbol"/>
              </a:rPr>
              <a:t>$</a:t>
            </a:r>
            <a:r>
              <a:rPr i="1"/>
              <a:t>y</a:t>
            </a:r>
            <a:r>
              <a:t>.</a:t>
            </a:r>
            <a:r>
              <a:rPr i="1"/>
              <a:t>hates</a:t>
            </a:r>
            <a:r>
              <a:t>(</a:t>
            </a:r>
            <a:r>
              <a:rPr i="1"/>
              <a:t>x,y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Conclusions:</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y</a:t>
            </a:r>
            <a:r>
              <a:t>.</a:t>
            </a:r>
            <a:r>
              <a:rPr i="1"/>
              <a:t>hates</a:t>
            </a:r>
            <a:r>
              <a:t>(</a:t>
            </a:r>
            <a:r>
              <a:rPr i="1"/>
              <a:t>jane,y</a:t>
            </a:r>
            <a:r>
              <a:t>)		</a:t>
            </a:r>
            <a:r>
              <a:rPr i="1"/>
              <a:t>x</a:t>
            </a:r>
            <a:r>
              <a:t> </a:t>
            </a:r>
            <a:r>
              <a:rPr>
                <a:latin typeface="Symbol"/>
                <a:ea typeface="Symbol"/>
                <a:cs typeface="Symbol"/>
                <a:sym typeface="Symbol"/>
              </a:rPr>
              <a:t>Ü</a:t>
            </a:r>
            <a:r>
              <a:rPr>
                <a:latin typeface="Symbol"/>
                <a:ea typeface="Symbol"/>
                <a:cs typeface="Symbol"/>
                <a:sym typeface="Symbol"/>
              </a:rPr>
              <a:t> </a:t>
            </a:r>
            <a:r>
              <a:rPr i="1"/>
              <a:t>jane</a:t>
            </a:r>
          </a:p>
        </p:txBody>
      </p:sp>
      <p:sp>
        <p:nvSpPr>
          <p:cNvPr id="220" name="UE Example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UE Examples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Premise:…"/>
          <p:cNvSpPr txBox="1"/>
          <p:nvPr/>
        </p:nvSpPr>
        <p:spPr>
          <a:xfrm>
            <a:off x="977899" y="1625599"/>
            <a:ext cx="11290301" cy="56518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a:latin typeface="Symbol"/>
                <a:ea typeface="Symbol"/>
                <a:cs typeface="Symbol"/>
                <a:sym typeface="Symbol"/>
              </a:rPr>
              <a:t>"</a:t>
            </a:r>
            <a:r>
              <a:rPr i="1"/>
              <a:t>y</a:t>
            </a:r>
            <a:r>
              <a:t>.</a:t>
            </a:r>
            <a:r>
              <a:rPr i="1"/>
              <a:t>hates</a:t>
            </a:r>
            <a:r>
              <a:t>(</a:t>
            </a:r>
            <a:r>
              <a:rPr i="1"/>
              <a:t>x,y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Conclusion: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y</a:t>
            </a:r>
            <a:r>
              <a:t>.</a:t>
            </a:r>
            <a:r>
              <a:rPr i="1"/>
              <a:t>hates</a:t>
            </a:r>
            <a:r>
              <a:t>(</a:t>
            </a:r>
            <a:r>
              <a:rPr i="1"/>
              <a:t>jane,y</a:t>
            </a:r>
            <a:r>
              <a:t>)		</a:t>
            </a:r>
            <a:r>
              <a:rPr i="1"/>
              <a:t>x</a:t>
            </a:r>
            <a:r>
              <a:t> </a:t>
            </a:r>
            <a:r>
              <a:rPr>
                <a:latin typeface="Symbol"/>
                <a:ea typeface="Symbol"/>
                <a:cs typeface="Symbol"/>
                <a:sym typeface="Symbol"/>
              </a:rPr>
              <a:t>Ü</a:t>
            </a:r>
            <a:r>
              <a:rPr>
                <a:latin typeface="Symbol"/>
                <a:ea typeface="Symbol"/>
                <a:cs typeface="Symbol"/>
                <a:sym typeface="Symbol"/>
              </a:rPr>
              <a:t> </a:t>
            </a:r>
            <a:r>
              <a:rPr i="1"/>
              <a:t>jane</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t>Subsequent Conclusion: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jane,jill</a:t>
            </a:r>
            <a:r>
              <a:t>)		</a:t>
            </a:r>
            <a:r>
              <a:rPr i="1"/>
              <a:t>y</a:t>
            </a:r>
            <a:r>
              <a:t> </a:t>
            </a:r>
            <a:r>
              <a:rPr>
                <a:latin typeface="Symbol"/>
                <a:ea typeface="Symbol"/>
                <a:cs typeface="Symbol"/>
                <a:sym typeface="Symbol"/>
              </a:rPr>
              <a:t>Ü</a:t>
            </a:r>
            <a:r>
              <a:rPr>
                <a:latin typeface="Symbol"/>
                <a:ea typeface="Symbol"/>
                <a:cs typeface="Symbol"/>
                <a:sym typeface="Symbol"/>
              </a:rPr>
              <a:t> </a:t>
            </a:r>
            <a:r>
              <a:rPr i="1"/>
              <a:t>jill</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jane,jane</a:t>
            </a:r>
            <a:r>
              <a:t>)		</a:t>
            </a:r>
            <a:r>
              <a:rPr i="1"/>
              <a:t>y</a:t>
            </a:r>
            <a:r>
              <a:t> </a:t>
            </a:r>
            <a:r>
              <a:rPr>
                <a:latin typeface="Symbol"/>
                <a:ea typeface="Symbol"/>
                <a:cs typeface="Symbol"/>
                <a:sym typeface="Symbol"/>
              </a:rPr>
              <a:t>Ü</a:t>
            </a:r>
            <a:r>
              <a:rPr>
                <a:latin typeface="Symbol"/>
                <a:ea typeface="Symbol"/>
                <a:cs typeface="Symbol"/>
                <a:sym typeface="Symbol"/>
              </a:rPr>
              <a:t> </a:t>
            </a:r>
            <a:r>
              <a:rPr i="1"/>
              <a:t>jane</a:t>
            </a:r>
          </a:p>
        </p:txBody>
      </p:sp>
      <p:sp>
        <p:nvSpPr>
          <p:cNvPr id="223" name="UE Example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UE Examples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Domain Closure"/>
          <p:cNvSpPr txBox="1"/>
          <p:nvPr/>
        </p:nvSpPr>
        <p:spPr>
          <a:xfrm>
            <a:off x="1079499" y="4420729"/>
            <a:ext cx="108585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algn="ctr" defTabSz="1295400">
              <a:buClr>
                <a:srgbClr val="000000"/>
              </a:buClr>
              <a:buFont typeface="Times Roman"/>
              <a:defRPr sz="6000">
                <a:uFill>
                  <a:solidFill>
                    <a:srgbClr val="000000"/>
                  </a:solidFill>
                </a:uFill>
                <a:latin typeface="+mn-lt"/>
                <a:ea typeface="+mn-ea"/>
                <a:cs typeface="+mn-cs"/>
                <a:sym typeface="Times Roman"/>
              </a:defRPr>
            </a:lvl1pPr>
          </a:lstStyle>
          <a:p>
            <a:pPr/>
            <a:r>
              <a:t>Domain Closure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A set of premises Δ logically entails a conclusion ϕ (Δ |= ϕ) if and only if every interpretation that satisfies Δ also satisfies ϕ."/>
          <p:cNvSpPr txBox="1"/>
          <p:nvPr/>
        </p:nvSpPr>
        <p:spPr>
          <a:xfrm>
            <a:off x="977899" y="1739900"/>
            <a:ext cx="11252201"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A set of premises </a:t>
            </a:r>
            <a:r>
              <a:rPr sz="3600">
                <a:latin typeface="Symbol"/>
                <a:ea typeface="Symbol"/>
                <a:cs typeface="Symbol"/>
                <a:sym typeface="Symbol"/>
              </a:rPr>
              <a:t>D</a:t>
            </a:r>
            <a:r>
              <a:rPr sz="3600"/>
              <a:t> logically entails a conclusion </a:t>
            </a:r>
            <a:r>
              <a:rPr sz="3600">
                <a:latin typeface="Symbol"/>
                <a:ea typeface="Symbol"/>
                <a:cs typeface="Symbol"/>
                <a:sym typeface="Symbol"/>
              </a:rPr>
              <a:t>j</a:t>
            </a:r>
            <a:r>
              <a:rPr sz="3600"/>
              <a:t> (</a:t>
            </a:r>
            <a:r>
              <a:rPr sz="3600">
                <a:latin typeface="Symbol"/>
                <a:ea typeface="Symbol"/>
                <a:cs typeface="Symbol"/>
                <a:sym typeface="Symbol"/>
              </a:rPr>
              <a:t>D</a:t>
            </a:r>
            <a:r>
              <a:rPr sz="3600"/>
              <a:t> |= </a:t>
            </a:r>
            <a:r>
              <a:rPr sz="3600">
                <a:latin typeface="Symbol"/>
                <a:ea typeface="Symbol"/>
                <a:cs typeface="Symbol"/>
                <a:sym typeface="Symbol"/>
              </a:rPr>
              <a:t>j</a:t>
            </a:r>
            <a:r>
              <a:rPr sz="3600"/>
              <a:t>) if and only if every interpretation that satisfies </a:t>
            </a:r>
            <a:r>
              <a:rPr sz="3600">
                <a:latin typeface="Symbol"/>
                <a:ea typeface="Symbol"/>
                <a:cs typeface="Symbol"/>
                <a:sym typeface="Symbol"/>
              </a:rPr>
              <a:t>D</a:t>
            </a:r>
            <a:r>
              <a:rPr sz="3600"/>
              <a:t> also satisfies </a:t>
            </a:r>
            <a:r>
              <a:rPr sz="3600">
                <a:latin typeface="Symbol"/>
                <a:ea typeface="Symbol"/>
                <a:cs typeface="Symbol"/>
                <a:sym typeface="Symbol"/>
              </a:rPr>
              <a:t>j</a:t>
            </a:r>
            <a:r>
              <a:rPr sz="3600"/>
              <a:t>.</a:t>
            </a:r>
          </a:p>
        </p:txBody>
      </p:sp>
      <p:sp>
        <p:nvSpPr>
          <p:cNvPr id="144" name="Logical Entailment"/>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Logical Entailment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φ[σ1]…"/>
          <p:cNvSpPr txBox="1"/>
          <p:nvPr/>
        </p:nvSpPr>
        <p:spPr>
          <a:xfrm>
            <a:off x="977899" y="1574799"/>
            <a:ext cx="11074401" cy="438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algn="ctr" defTabSz="1295400">
              <a:buClr>
                <a:srgbClr val="000000"/>
              </a:buClr>
              <a:buFont typeface="Times Roman"/>
              <a:defRPr sz="3600">
                <a:uFill>
                  <a:solidFill>
                    <a:srgbClr val="000000"/>
                  </a:solidFill>
                </a:uFill>
                <a:latin typeface="+mn-lt"/>
                <a:ea typeface="+mn-ea"/>
                <a:cs typeface="+mn-cs"/>
                <a:sym typeface="Times Roman"/>
              </a:defRPr>
            </a:pPr>
          </a:p>
          <a:p>
            <a:pPr marL="57799" marR="57799" algn="ctr" defTabSz="1295400">
              <a:buClr>
                <a:srgbClr val="000000"/>
              </a:buClr>
              <a:buFont typeface="Times Roman"/>
              <a:defRPr sz="3600">
                <a:uFill>
                  <a:solidFill>
                    <a:srgbClr val="000000"/>
                  </a:solidFill>
                </a:uFill>
                <a:latin typeface="+mn-lt"/>
                <a:ea typeface="+mn-ea"/>
                <a:cs typeface="+mn-cs"/>
                <a:sym typeface="Times Roman"/>
              </a:defRPr>
            </a:pPr>
          </a:p>
          <a:p>
            <a:pPr marL="57799" marR="57799" algn="ctr"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f</a:t>
            </a:r>
            <a:r>
              <a:t>[</a:t>
            </a:r>
            <a:r>
              <a:rPr>
                <a:latin typeface="Symbol"/>
                <a:ea typeface="Symbol"/>
                <a:cs typeface="Symbol"/>
                <a:sym typeface="Symbol"/>
              </a:rPr>
              <a:t>s</a:t>
            </a:r>
            <a:r>
              <a:rPr baseline="-20777"/>
              <a:t>1</a:t>
            </a:r>
            <a:r>
              <a:t>]</a:t>
            </a:r>
          </a:p>
          <a:p>
            <a:pPr marL="57799" marR="57799" algn="ctr" defTabSz="1295400">
              <a:buClr>
                <a:srgbClr val="000000"/>
              </a:buClr>
              <a:buFont typeface="Times Roman"/>
              <a:defRPr sz="3600">
                <a:uFill>
                  <a:solidFill>
                    <a:srgbClr val="000000"/>
                  </a:solidFill>
                </a:uFill>
                <a:latin typeface="+mn-lt"/>
                <a:ea typeface="+mn-ea"/>
                <a:cs typeface="+mn-cs"/>
                <a:sym typeface="Times Roman"/>
              </a:defRPr>
            </a:pPr>
            <a:r>
              <a:t>…</a:t>
            </a:r>
          </a:p>
          <a:p>
            <a:pPr marL="57799" marR="57799" algn="ctr" defTabSz="1295400">
              <a:buClr>
                <a:srgbClr val="000000"/>
              </a:buClr>
              <a:buFont typeface="Symbol"/>
              <a:defRPr sz="3600">
                <a:uFill>
                  <a:solidFill>
                    <a:srgbClr val="000000"/>
                  </a:solidFill>
                </a:uFill>
                <a:latin typeface="+mn-lt"/>
                <a:ea typeface="+mn-ea"/>
                <a:cs typeface="+mn-cs"/>
                <a:sym typeface="Times Roman"/>
              </a:defRPr>
            </a:pPr>
            <a:r>
              <a:rPr>
                <a:latin typeface="Symbol"/>
                <a:ea typeface="Symbol"/>
                <a:cs typeface="Symbol"/>
                <a:sym typeface="Symbol"/>
              </a:rPr>
              <a:t>f</a:t>
            </a:r>
            <a:r>
              <a:t>[</a:t>
            </a:r>
            <a:r>
              <a:rPr>
                <a:latin typeface="Symbol"/>
                <a:ea typeface="Symbol"/>
                <a:cs typeface="Symbol"/>
                <a:sym typeface="Symbol"/>
              </a:rPr>
              <a:t>s</a:t>
            </a:r>
            <a:r>
              <a:rPr baseline="-20777" i="1"/>
              <a:t>n</a:t>
            </a:r>
            <a:r>
              <a:t>]</a:t>
            </a:r>
          </a:p>
          <a:p>
            <a:pPr marL="57799" marR="57799" algn="ctr" defTabSz="1295400">
              <a:buClr>
                <a:srgbClr val="000000"/>
              </a:buClr>
              <a:buFont typeface="Symbol"/>
              <a:defRPr sz="3600">
                <a:uFill>
                  <a:solidFill>
                    <a:srgbClr val="000000"/>
                  </a:solidFill>
                </a:uFill>
                <a:latin typeface="+mn-lt"/>
                <a:ea typeface="+mn-ea"/>
                <a:cs typeface="+mn-cs"/>
                <a:sym typeface="Times Roman"/>
              </a:defRPr>
            </a:pPr>
          </a:p>
          <a:p>
            <a:pPr marL="57799" marR="57799" algn="ctr" defTabSz="1295400">
              <a:buClr>
                <a:srgbClr val="000000"/>
              </a:buClr>
              <a:buFont typeface="Symbol"/>
              <a:defRPr sz="3600">
                <a:uFill>
                  <a:solidFill>
                    <a:srgbClr val="000000"/>
                  </a:solidFill>
                </a:uFill>
                <a:latin typeface="+mn-lt"/>
                <a:ea typeface="+mn-ea"/>
                <a:cs typeface="+mn-cs"/>
                <a:sym typeface="Times Roman"/>
              </a:defRPr>
            </a:pPr>
            <a:r>
              <a:rPr>
                <a:latin typeface="Symbol"/>
                <a:ea typeface="Symbol"/>
                <a:cs typeface="Symbol"/>
                <a:sym typeface="Symbol"/>
              </a:rPr>
              <a:t>"u</a:t>
            </a:r>
            <a:r>
              <a:t>.</a:t>
            </a:r>
            <a:r>
              <a:rPr>
                <a:latin typeface="Symbol"/>
                <a:ea typeface="Symbol"/>
                <a:cs typeface="Symbol"/>
                <a:sym typeface="Symbol"/>
              </a:rPr>
              <a:t>f</a:t>
            </a:r>
            <a:r>
              <a:t>[</a:t>
            </a:r>
            <a:r>
              <a:rPr>
                <a:latin typeface="Symbol"/>
                <a:ea typeface="Symbol"/>
                <a:cs typeface="Symbol"/>
                <a:sym typeface="Symbol"/>
              </a:rPr>
              <a:t>u</a:t>
            </a:r>
            <a:r>
              <a:t>]</a:t>
            </a:r>
          </a:p>
        </p:txBody>
      </p:sp>
      <p:sp>
        <p:nvSpPr>
          <p:cNvPr id="230" name="Line"/>
          <p:cNvSpPr/>
          <p:nvPr/>
        </p:nvSpPr>
        <p:spPr>
          <a:xfrm>
            <a:off x="5581650" y="4731494"/>
            <a:ext cx="1841500" cy="2259"/>
          </a:xfrm>
          <a:prstGeom prst="line">
            <a:avLst/>
          </a:prstGeom>
          <a:ln w="25400">
            <a:solidFill>
              <a:srgbClr val="000000"/>
            </a:solidFill>
          </a:ln>
        </p:spPr>
        <p:txBody>
          <a:bodyPr lIns="0" tIns="0" rIns="0" bIns="0"/>
          <a:lstStyle/>
          <a:p>
            <a:pPr>
              <a:defRPr sz="1100"/>
            </a:pPr>
          </a:p>
        </p:txBody>
      </p:sp>
      <p:sp>
        <p:nvSpPr>
          <p:cNvPr id="231" name="Domain Closur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Domain Closure</a:t>
            </a:r>
          </a:p>
        </p:txBody>
      </p:sp>
      <p:sp>
        <p:nvSpPr>
          <p:cNvPr id="232" name="every…"/>
          <p:cNvSpPr txBox="1"/>
          <p:nvPr/>
        </p:nvSpPr>
        <p:spPr>
          <a:xfrm>
            <a:off x="8090813" y="2768458"/>
            <a:ext cx="1663602"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i="1" sz="3600">
                <a:solidFill>
                  <a:schemeClr val="accent5"/>
                </a:solidFill>
                <a:latin typeface="+mn-lt"/>
                <a:ea typeface="+mn-ea"/>
                <a:cs typeface="+mn-cs"/>
                <a:sym typeface="Times Roman"/>
              </a:defRPr>
            </a:pPr>
            <a:r>
              <a:t>every</a:t>
            </a:r>
          </a:p>
          <a:p>
            <a:pPr algn="ctr">
              <a:defRPr i="1" sz="3600">
                <a:solidFill>
                  <a:schemeClr val="accent5"/>
                </a:solidFill>
                <a:latin typeface="+mn-lt"/>
                <a:ea typeface="+mn-ea"/>
                <a:cs typeface="+mn-cs"/>
                <a:sym typeface="Times Roman"/>
              </a:defRPr>
            </a:pPr>
            <a:r>
              <a:t>object</a:t>
            </a:r>
          </a:p>
          <a:p>
            <a:pPr algn="ctr">
              <a:defRPr i="1" sz="3600">
                <a:solidFill>
                  <a:schemeClr val="accent5"/>
                </a:solidFill>
                <a:latin typeface="+mn-lt"/>
                <a:ea typeface="+mn-ea"/>
                <a:cs typeface="+mn-cs"/>
                <a:sym typeface="Times Roman"/>
              </a:defRPr>
            </a:pPr>
            <a:r>
              <a:t>constant</a:t>
            </a:r>
          </a:p>
        </p:txBody>
      </p:sp>
      <p:sp>
        <p:nvSpPr>
          <p:cNvPr id="233" name="}"/>
          <p:cNvSpPr txBox="1"/>
          <p:nvPr/>
        </p:nvSpPr>
        <p:spPr>
          <a:xfrm>
            <a:off x="7689445" y="2793858"/>
            <a:ext cx="699493" cy="156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chemeClr val="accent5"/>
                </a:solidFill>
                <a:latin typeface="+mn-lt"/>
                <a:ea typeface="+mn-ea"/>
                <a:cs typeface="+mn-cs"/>
                <a:sym typeface="Times Roman"/>
              </a:defRPr>
            </a:lvl1pPr>
          </a:lstStyle>
          <a:p>
            <a:pPr/>
            <a:r>
              <a: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9" name="Group"/>
          <p:cNvGrpSpPr/>
          <p:nvPr/>
        </p:nvGrpSpPr>
        <p:grpSpPr>
          <a:xfrm>
            <a:off x="4809220" y="3176537"/>
            <a:ext cx="3386360" cy="3400526"/>
            <a:chOff x="0" y="0"/>
            <a:chExt cx="3386359" cy="3400524"/>
          </a:xfrm>
        </p:grpSpPr>
        <p:sp>
          <p:nvSpPr>
            <p:cNvPr id="237" name="likes(abby,cody)…"/>
            <p:cNvSpPr txBox="1"/>
            <p:nvPr/>
          </p:nvSpPr>
          <p:spPr>
            <a:xfrm>
              <a:off x="0" y="0"/>
              <a:ext cx="3386360" cy="34005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abby,cody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bess,cody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cody,cody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dana,cody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x</a:t>
              </a:r>
              <a:r>
                <a:t>.</a:t>
              </a:r>
              <a:r>
                <a:rPr i="1"/>
                <a:t>likes</a:t>
              </a:r>
              <a:r>
                <a:t>(</a:t>
              </a:r>
              <a:r>
                <a:rPr i="1"/>
                <a:t>x,cody</a:t>
              </a:r>
              <a:r>
                <a:t>)</a:t>
              </a:r>
            </a:p>
          </p:txBody>
        </p:sp>
        <p:sp>
          <p:nvSpPr>
            <p:cNvPr id="238" name="Line"/>
            <p:cNvSpPr/>
            <p:nvPr/>
          </p:nvSpPr>
          <p:spPr>
            <a:xfrm>
              <a:off x="151276" y="2607886"/>
              <a:ext cx="3083807" cy="1"/>
            </a:xfrm>
            <a:prstGeom prst="line">
              <a:avLst/>
            </a:prstGeom>
            <a:noFill/>
            <a:ln w="25400" cap="flat">
              <a:solidFill>
                <a:srgbClr val="000000"/>
              </a:solidFill>
              <a:prstDash val="solid"/>
              <a:round/>
            </a:ln>
            <a:effectLst/>
          </p:spPr>
          <p:txBody>
            <a:bodyPr wrap="square" lIns="0" tIns="0" rIns="0" bIns="0" numCol="1" anchor="t">
              <a:noAutofit/>
            </a:bodyPr>
            <a:lstStyle/>
            <a:p>
              <a:pPr>
                <a:defRPr sz="1100"/>
              </a:pPr>
            </a:p>
          </p:txBody>
        </p:sp>
      </p:grpSp>
      <p:sp>
        <p:nvSpPr>
          <p:cNvPr id="240" name="DC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DC Example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6" name="Group"/>
          <p:cNvGrpSpPr/>
          <p:nvPr/>
        </p:nvGrpSpPr>
        <p:grpSpPr>
          <a:xfrm>
            <a:off x="4809220" y="3176537"/>
            <a:ext cx="3386360" cy="3400526"/>
            <a:chOff x="0" y="0"/>
            <a:chExt cx="3386359" cy="3400524"/>
          </a:xfrm>
        </p:grpSpPr>
        <p:sp>
          <p:nvSpPr>
            <p:cNvPr id="244" name="likes(abby,abby)…"/>
            <p:cNvSpPr txBox="1"/>
            <p:nvPr/>
          </p:nvSpPr>
          <p:spPr>
            <a:xfrm>
              <a:off x="0" y="0"/>
              <a:ext cx="3386360" cy="34005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abby,abby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bess,bess</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cody,cody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dana,dana</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x</a:t>
              </a:r>
              <a:r>
                <a:t>.</a:t>
              </a:r>
              <a:r>
                <a:rPr i="1"/>
                <a:t>likes</a:t>
              </a:r>
              <a:r>
                <a:t>(</a:t>
              </a:r>
              <a:r>
                <a:rPr i="1"/>
                <a:t>x,x</a:t>
              </a:r>
              <a:r>
                <a:t>)</a:t>
              </a:r>
            </a:p>
          </p:txBody>
        </p:sp>
        <p:sp>
          <p:nvSpPr>
            <p:cNvPr id="245" name="Line"/>
            <p:cNvSpPr/>
            <p:nvPr/>
          </p:nvSpPr>
          <p:spPr>
            <a:xfrm>
              <a:off x="151276" y="2607886"/>
              <a:ext cx="3083807" cy="1"/>
            </a:xfrm>
            <a:prstGeom prst="line">
              <a:avLst/>
            </a:prstGeom>
            <a:noFill/>
            <a:ln w="25400" cap="flat">
              <a:solidFill>
                <a:srgbClr val="000000"/>
              </a:solidFill>
              <a:prstDash val="solid"/>
              <a:round/>
            </a:ln>
            <a:effectLst/>
          </p:spPr>
          <p:txBody>
            <a:bodyPr wrap="square" lIns="0" tIns="0" rIns="0" bIns="0" numCol="1" anchor="t">
              <a:noAutofit/>
            </a:bodyPr>
            <a:lstStyle/>
            <a:p>
              <a:pPr>
                <a:defRPr sz="1100"/>
              </a:pPr>
            </a:p>
          </p:txBody>
        </p:sp>
      </p:grpSp>
      <p:sp>
        <p:nvSpPr>
          <p:cNvPr id="247" name="DC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DC Example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3" name="Group"/>
          <p:cNvGrpSpPr/>
          <p:nvPr/>
        </p:nvGrpSpPr>
        <p:grpSpPr>
          <a:xfrm>
            <a:off x="3016817" y="3194700"/>
            <a:ext cx="6971166" cy="3946626"/>
            <a:chOff x="0" y="0"/>
            <a:chExt cx="6971164" cy="3946624"/>
          </a:xfrm>
        </p:grpSpPr>
        <p:sp>
          <p:nvSpPr>
            <p:cNvPr id="251" name="likes(abby,cody) ⇒ likes(cody,abby)…"/>
            <p:cNvSpPr txBox="1"/>
            <p:nvPr/>
          </p:nvSpPr>
          <p:spPr>
            <a:xfrm>
              <a:off x="0" y="0"/>
              <a:ext cx="6971165" cy="3946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abby,cody</a:t>
              </a:r>
              <a:r>
                <a:t>) </a:t>
              </a:r>
              <a:r>
                <a:rPr>
                  <a:latin typeface="Symbol"/>
                  <a:ea typeface="Symbol"/>
                  <a:cs typeface="Symbol"/>
                  <a:sym typeface="Symbol"/>
                </a:rPr>
                <a:t>Þ </a:t>
              </a:r>
              <a:r>
                <a:rPr i="1"/>
                <a:t>likes</a:t>
              </a:r>
              <a:r>
                <a:t>(</a:t>
              </a:r>
              <a:r>
                <a:rPr i="1"/>
                <a:t>cody,abby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bess,cody</a:t>
              </a:r>
              <a:r>
                <a:t>) </a:t>
              </a:r>
              <a:r>
                <a:rPr>
                  <a:latin typeface="Symbol"/>
                  <a:ea typeface="Symbol"/>
                  <a:cs typeface="Symbol"/>
                  <a:sym typeface="Symbol"/>
                </a:rPr>
                <a:t>Þ </a:t>
              </a:r>
              <a:r>
                <a:rPr i="1"/>
                <a:t>likes</a:t>
              </a:r>
              <a:r>
                <a:t>(</a:t>
              </a:r>
              <a:r>
                <a:rPr i="1"/>
                <a:t>cody,bess</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cody,cody</a:t>
              </a:r>
              <a:r>
                <a:t>) </a:t>
              </a:r>
              <a:r>
                <a:rPr>
                  <a:latin typeface="Symbol"/>
                  <a:ea typeface="Symbol"/>
                  <a:cs typeface="Symbol"/>
                  <a:sym typeface="Symbol"/>
                </a:rPr>
                <a:t>Þ </a:t>
              </a:r>
              <a:r>
                <a:rPr i="1"/>
                <a:t>likes</a:t>
              </a:r>
              <a:r>
                <a:t>(</a:t>
              </a:r>
              <a:r>
                <a:rPr i="1"/>
                <a:t>cody,cody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i="1"/>
                <a:t>likes</a:t>
              </a:r>
              <a:r>
                <a:t>(</a:t>
              </a:r>
              <a:r>
                <a:rPr i="1"/>
                <a:t>dana,cody</a:t>
              </a:r>
              <a:r>
                <a:t>) </a:t>
              </a:r>
              <a:r>
                <a:rPr>
                  <a:latin typeface="Symbol"/>
                  <a:ea typeface="Symbol"/>
                  <a:cs typeface="Symbol"/>
                  <a:sym typeface="Symbol"/>
                </a:rPr>
                <a:t>Þ </a:t>
              </a:r>
              <a:r>
                <a:rPr i="1"/>
                <a:t>likes</a:t>
              </a:r>
              <a:r>
                <a:t>(</a:t>
              </a:r>
              <a:r>
                <a:rPr i="1"/>
                <a:t>cody,dana</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x</a:t>
              </a:r>
              <a:r>
                <a:t>.(</a:t>
              </a:r>
              <a:r>
                <a:rPr i="1"/>
                <a:t>likes</a:t>
              </a:r>
              <a:r>
                <a:t>(</a:t>
              </a:r>
              <a:r>
                <a:rPr i="1"/>
                <a:t>x,cody</a:t>
              </a:r>
              <a:r>
                <a:t>) </a:t>
              </a:r>
              <a:r>
                <a:rPr>
                  <a:latin typeface="Symbol"/>
                  <a:ea typeface="Symbol"/>
                  <a:cs typeface="Symbol"/>
                  <a:sym typeface="Symbol"/>
                </a:rPr>
                <a:t>Þ </a:t>
              </a:r>
              <a:r>
                <a:rPr i="1"/>
                <a:t>likes</a:t>
              </a:r>
              <a:r>
                <a:t>(</a:t>
              </a:r>
              <a:r>
                <a:rPr i="1"/>
                <a:t>cody,x</a:t>
              </a:r>
              <a:r>
                <a:t>))</a:t>
              </a:r>
            </a:p>
          </p:txBody>
        </p:sp>
        <p:sp>
          <p:nvSpPr>
            <p:cNvPr id="252" name="Line"/>
            <p:cNvSpPr/>
            <p:nvPr/>
          </p:nvSpPr>
          <p:spPr>
            <a:xfrm>
              <a:off x="69125" y="2607886"/>
              <a:ext cx="6790847" cy="1"/>
            </a:xfrm>
            <a:prstGeom prst="line">
              <a:avLst/>
            </a:prstGeom>
            <a:noFill/>
            <a:ln w="25400" cap="flat">
              <a:solidFill>
                <a:srgbClr val="000000"/>
              </a:solidFill>
              <a:prstDash val="solid"/>
              <a:round/>
            </a:ln>
            <a:effectLst/>
          </p:spPr>
          <p:txBody>
            <a:bodyPr wrap="square" lIns="0" tIns="0" rIns="0" bIns="0" numCol="1" anchor="t">
              <a:noAutofit/>
            </a:bodyPr>
            <a:lstStyle/>
            <a:p>
              <a:pPr>
                <a:defRPr sz="1100"/>
              </a:pPr>
            </a:p>
          </p:txBody>
        </p:sp>
      </p:grpSp>
      <p:sp>
        <p:nvSpPr>
          <p:cNvPr id="254" name="DC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DC Example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0" name="Group"/>
          <p:cNvGrpSpPr/>
          <p:nvPr/>
        </p:nvGrpSpPr>
        <p:grpSpPr>
          <a:xfrm>
            <a:off x="3016817" y="3194700"/>
            <a:ext cx="6971166" cy="3946626"/>
            <a:chOff x="0" y="0"/>
            <a:chExt cx="6971164" cy="3946624"/>
          </a:xfrm>
        </p:grpSpPr>
        <p:sp>
          <p:nvSpPr>
            <p:cNvPr id="258" name="∃y.likes(abby,y)…"/>
            <p:cNvSpPr txBox="1"/>
            <p:nvPr/>
          </p:nvSpPr>
          <p:spPr>
            <a:xfrm>
              <a:off x="0" y="0"/>
              <a:ext cx="6971165" cy="3946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y</a:t>
              </a:r>
              <a:r>
                <a:t>.</a:t>
              </a:r>
              <a:r>
                <a:rPr i="1"/>
                <a:t>likes</a:t>
              </a:r>
              <a:r>
                <a:t>(</a:t>
              </a:r>
              <a:r>
                <a:rPr i="1"/>
                <a:t>abby,y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y</a:t>
              </a:r>
              <a:r>
                <a:t>.</a:t>
              </a:r>
              <a:r>
                <a:rPr i="1"/>
                <a:t>likes</a:t>
              </a:r>
              <a:r>
                <a:t>(</a:t>
              </a:r>
              <a:r>
                <a:rPr i="1"/>
                <a:t>bess,y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y</a:t>
              </a:r>
              <a:r>
                <a:t>.</a:t>
              </a:r>
              <a:r>
                <a:rPr i="1"/>
                <a:t>likes</a:t>
              </a:r>
              <a:r>
                <a:t>(</a:t>
              </a:r>
              <a:r>
                <a:rPr i="1"/>
                <a:t>cody,y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y</a:t>
              </a:r>
              <a:r>
                <a:t>.</a:t>
              </a:r>
              <a:r>
                <a:rPr i="1"/>
                <a:t>likes</a:t>
              </a:r>
              <a:r>
                <a:t>(</a:t>
              </a:r>
              <a:r>
                <a:rPr i="1"/>
                <a:t>dana,y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x</a:t>
              </a:r>
              <a:r>
                <a:t>.</a:t>
              </a:r>
              <a:r>
                <a:rPr>
                  <a:latin typeface="Symbol"/>
                  <a:ea typeface="Symbol"/>
                  <a:cs typeface="Symbol"/>
                  <a:sym typeface="Symbol"/>
                </a:rPr>
                <a:t>$</a:t>
              </a:r>
              <a:r>
                <a:rPr i="1"/>
                <a:t>y</a:t>
              </a:r>
              <a:r>
                <a:t>.</a:t>
              </a:r>
              <a:r>
                <a:rPr i="1"/>
                <a:t>likes</a:t>
              </a:r>
              <a:r>
                <a:t>(</a:t>
              </a:r>
              <a:r>
                <a:rPr i="1"/>
                <a:t>x,y</a:t>
              </a:r>
              <a:r>
                <a:t>)</a:t>
              </a:r>
            </a:p>
          </p:txBody>
        </p:sp>
        <p:sp>
          <p:nvSpPr>
            <p:cNvPr id="259" name="Line"/>
            <p:cNvSpPr/>
            <p:nvPr/>
          </p:nvSpPr>
          <p:spPr>
            <a:xfrm>
              <a:off x="69125" y="2607886"/>
              <a:ext cx="6790847" cy="1"/>
            </a:xfrm>
            <a:prstGeom prst="line">
              <a:avLst/>
            </a:prstGeom>
            <a:noFill/>
            <a:ln w="25400" cap="flat">
              <a:solidFill>
                <a:srgbClr val="000000"/>
              </a:solidFill>
              <a:prstDash val="solid"/>
              <a:round/>
            </a:ln>
            <a:effectLst/>
          </p:spPr>
          <p:txBody>
            <a:bodyPr wrap="square" lIns="0" tIns="0" rIns="0" bIns="0" numCol="1" anchor="t">
              <a:noAutofit/>
            </a:bodyPr>
            <a:lstStyle/>
            <a:p>
              <a:pPr>
                <a:defRPr sz="1100"/>
              </a:pPr>
            </a:p>
          </p:txBody>
        </p:sp>
      </p:grpSp>
      <p:sp>
        <p:nvSpPr>
          <p:cNvPr id="261" name="DC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DC Example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Universal Introduction"/>
          <p:cNvSpPr txBox="1"/>
          <p:nvPr/>
        </p:nvSpPr>
        <p:spPr>
          <a:xfrm>
            <a:off x="1079499" y="4420729"/>
            <a:ext cx="108585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algn="ctr" defTabSz="1295400">
              <a:buClr>
                <a:srgbClr val="000000"/>
              </a:buClr>
              <a:buFont typeface="Times Roman"/>
              <a:defRPr sz="6000">
                <a:uFill>
                  <a:solidFill>
                    <a:srgbClr val="000000"/>
                  </a:solidFill>
                </a:uFill>
                <a:latin typeface="+mn-lt"/>
                <a:ea typeface="+mn-ea"/>
                <a:cs typeface="+mn-cs"/>
                <a:sym typeface="Times Roman"/>
              </a:defRPr>
            </a:lvl1pPr>
          </a:lstStyle>
          <a:p>
            <a:pPr/>
            <a:r>
              <a:t>Universal Introduction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Proof"/>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Proof</a:t>
            </a:r>
          </a:p>
        </p:txBody>
      </p:sp>
      <p:graphicFrame>
        <p:nvGraphicFramePr>
          <p:cNvPr id="270" name="Group"/>
          <p:cNvGraphicFramePr/>
          <p:nvPr/>
        </p:nvGraphicFramePr>
        <p:xfrm>
          <a:off x="1939357" y="1571895"/>
          <a:ext cx="9725747" cy="7610352"/>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800189"/>
                <a:gridCol w="5896453"/>
                <a:gridCol w="3025928"/>
              </a:tblGrid>
              <a:tr h="507145">
                <a:tc>
                  <a:txBody>
                    <a:bodyPr/>
                    <a:lstStyle/>
                    <a:p>
                      <a:pPr marL="57799" marR="57799" algn="l" defTabSz="1295400">
                        <a:spcBef>
                          <a:spcPts val="900"/>
                        </a:spcBef>
                        <a:defRPr>
                          <a:uFillTx/>
                        </a:defRPr>
                      </a:pPr>
                      <a:r>
                        <a:rPr sz="3200">
                          <a:uFill>
                            <a:solidFill>
                              <a:srgbClr val="000000"/>
                            </a:solidFill>
                          </a:uFill>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200"/>
                      </a:pPr>
                      <a:r>
                        <a:rPr>
                          <a:latin typeface="Symbol"/>
                          <a:ea typeface="Symbol"/>
                          <a:cs typeface="Symbol"/>
                          <a:sym typeface="Symbol"/>
                        </a:rPr>
                        <a:t>"</a:t>
                      </a:r>
                      <a:r>
                        <a:rPr i="1"/>
                        <a:t>y</a:t>
                      </a:r>
                      <a:r>
                        <a:t>.(</a:t>
                      </a:r>
                      <a:r>
                        <a:rPr i="1"/>
                        <a:t>likes</a:t>
                      </a:r>
                      <a:r>
                        <a:t>(</a:t>
                      </a:r>
                      <a:r>
                        <a:rPr i="1"/>
                        <a:t>cody</a:t>
                      </a:r>
                      <a:r>
                        <a:t>,</a:t>
                      </a:r>
                      <a:r>
                        <a:rPr i="1"/>
                        <a:t>y</a:t>
                      </a:r>
                      <a:r>
                        <a:t>) </a:t>
                      </a:r>
                      <a:r>
                        <a:rPr>
                          <a:latin typeface="Symbol"/>
                          <a:ea typeface="Symbol"/>
                          <a:cs typeface="Symbol"/>
                          <a:sym typeface="Symbol"/>
                        </a:rPr>
                        <a:t>Þ</a:t>
                      </a:r>
                      <a:r>
                        <a:t> </a:t>
                      </a:r>
                      <a:r>
                        <a:rPr i="1"/>
                        <a:t>happy</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507145">
                <a:tc>
                  <a:txBody>
                    <a:bodyPr/>
                    <a:lstStyle/>
                    <a:p>
                      <a:pPr marL="57799" marR="57799" algn="l" defTabSz="1295400">
                        <a:spcBef>
                          <a:spcPts val="900"/>
                        </a:spcBef>
                        <a:defRPr>
                          <a:uFillTx/>
                        </a:defRPr>
                      </a:pPr>
                      <a:r>
                        <a:rPr sz="3200">
                          <a:uFill>
                            <a:solidFill>
                              <a:srgbClr val="000000"/>
                            </a:solidFill>
                          </a:uFill>
                        </a:rPr>
                        <a:t>2.</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c>
                  <a:txBody>
                    <a:bodyPr/>
                    <a:lstStyle/>
                    <a:p>
                      <a:pPr marL="57799" marR="57799" algn="l" defTabSz="1295400">
                        <a:spcBef>
                          <a:spcPts val="900"/>
                        </a:spcBef>
                        <a:defRPr sz="3200"/>
                      </a:pPr>
                      <a:r>
                        <a:rPr>
                          <a:latin typeface="Symbol"/>
                          <a:ea typeface="Symbol"/>
                          <a:cs typeface="Symbol"/>
                          <a:sym typeface="Symbol"/>
                        </a:rPr>
                        <a:t>"</a:t>
                      </a:r>
                      <a:r>
                        <a:rPr i="1"/>
                        <a:t>y</a:t>
                      </a:r>
                      <a:r>
                        <a:t>.</a:t>
                      </a:r>
                      <a:r>
                        <a:rPr i="1"/>
                        <a:t>likes</a:t>
                      </a:r>
                      <a:r>
                        <a:t>(</a:t>
                      </a:r>
                      <a:r>
                        <a:rPr i="1"/>
                        <a:t>cody</a:t>
                      </a:r>
                      <a:r>
                        <a:t>,</a:t>
                      </a:r>
                      <a:r>
                        <a:rPr i="1"/>
                        <a:t>y</a:t>
                      </a:r>
                      <a:r>
                        <a:t>)</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c>
                  <a:txBody>
                    <a:bodyPr/>
                    <a:lstStyle/>
                    <a:p>
                      <a:pPr marL="57799" marR="57799" algn="l" defTabSz="1295400">
                        <a:spcBef>
                          <a:spcPts val="900"/>
                        </a:spcBef>
                        <a:defRPr>
                          <a:uFillTx/>
                        </a:defRPr>
                      </a:pPr>
                      <a:r>
                        <a:rPr sz="32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r>
              <a:tr h="507145">
                <a:tc>
                  <a:txBody>
                    <a:bodyPr/>
                    <a:lstStyle/>
                    <a:p>
                      <a:pPr marL="57799" marR="57799" algn="l" defTabSz="1295400">
                        <a:spcBef>
                          <a:spcPts val="900"/>
                        </a:spcBef>
                        <a:defRPr>
                          <a:uFillTx/>
                        </a:defRPr>
                      </a:pPr>
                      <a:r>
                        <a:rPr sz="3200">
                          <a:uFill>
                            <a:solidFill>
                              <a:srgbClr val="000000"/>
                            </a:solidFill>
                          </a:uFill>
                        </a:rPr>
                        <a:t>3.</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sz="3200"/>
                      </a:pPr>
                      <a:r>
                        <a:rPr i="1"/>
                        <a:t>likes</a:t>
                      </a:r>
                      <a:r>
                        <a:t>(</a:t>
                      </a:r>
                      <a:r>
                        <a:rPr i="1"/>
                        <a:t>cody</a:t>
                      </a:r>
                      <a:r>
                        <a:t>,</a:t>
                      </a:r>
                      <a:r>
                        <a:rPr i="1"/>
                        <a:t>abby</a:t>
                      </a:r>
                      <a:r>
                        <a:t>) </a:t>
                      </a:r>
                      <a:r>
                        <a:rPr>
                          <a:latin typeface="Symbol"/>
                          <a:ea typeface="Symbol"/>
                          <a:cs typeface="Symbol"/>
                          <a:sym typeface="Symbol"/>
                        </a:rPr>
                        <a:t>Þ</a:t>
                      </a:r>
                      <a:r>
                        <a:t> </a:t>
                      </a:r>
                      <a:r>
                        <a:rPr i="1"/>
                        <a:t>happy</a:t>
                      </a:r>
                      <a:r>
                        <a:t>(</a:t>
                      </a:r>
                      <a:r>
                        <a:rPr i="1"/>
                        <a:t>abby</a:t>
                      </a:r>
                      <a:r>
                        <a:t>)</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UE: 1</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r>
              <a:tr h="507145">
                <a:tc>
                  <a:txBody>
                    <a:bodyPr/>
                    <a:lstStyle/>
                    <a:p>
                      <a:pPr marL="57799" marR="57799" algn="l" defTabSz="1295400">
                        <a:spcBef>
                          <a:spcPts val="900"/>
                        </a:spcBef>
                        <a:defRPr>
                          <a:uFillTx/>
                        </a:defRPr>
                      </a:pPr>
                      <a:r>
                        <a:rPr sz="3200">
                          <a:uFill>
                            <a:solidFill>
                              <a:srgbClr val="000000"/>
                            </a:solidFill>
                          </a:uFill>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200"/>
                      </a:pPr>
                      <a:r>
                        <a:rPr i="1"/>
                        <a:t>likes</a:t>
                      </a:r>
                      <a:r>
                        <a:t>(</a:t>
                      </a:r>
                      <a:r>
                        <a:rPr i="1"/>
                        <a:t>cody</a:t>
                      </a:r>
                      <a:r>
                        <a:t>,</a:t>
                      </a:r>
                      <a:r>
                        <a:rPr i="1"/>
                        <a:t>abby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UE: 2</a:t>
                      </a:r>
                    </a:p>
                  </a:txBody>
                  <a:tcPr marL="50800" marR="50800" marT="50800" marB="50800" anchor="t" anchorCtr="0" horzOverflow="overflow">
                    <a:lnL w="3175">
                      <a:miter lim="400000"/>
                    </a:lnL>
                    <a:lnR w="3175">
                      <a:miter lim="400000"/>
                    </a:lnR>
                    <a:lnT w="3175">
                      <a:miter lim="400000"/>
                    </a:lnT>
                    <a:lnB w="3175">
                      <a:miter lim="400000"/>
                    </a:lnB>
                  </a:tcPr>
                </a:tc>
              </a:tr>
              <a:tr h="507145">
                <a:tc>
                  <a:txBody>
                    <a:bodyPr/>
                    <a:lstStyle/>
                    <a:p>
                      <a:pPr marL="57799" marR="57799" algn="l" defTabSz="1295400">
                        <a:spcBef>
                          <a:spcPts val="900"/>
                        </a:spcBef>
                        <a:defRPr>
                          <a:uFillTx/>
                        </a:defRPr>
                      </a:pPr>
                      <a:r>
                        <a:rPr sz="3200">
                          <a:uFill>
                            <a:solidFill>
                              <a:srgbClr val="000000"/>
                            </a:solidFill>
                          </a:uFill>
                        </a:rPr>
                        <a:t>5.</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c>
                  <a:txBody>
                    <a:bodyPr/>
                    <a:lstStyle/>
                    <a:p>
                      <a:pPr marL="57799" marR="57799" algn="l" defTabSz="1295400">
                        <a:spcBef>
                          <a:spcPts val="900"/>
                        </a:spcBef>
                        <a:defRPr sz="3200">
                          <a:solidFill>
                            <a:schemeClr val="accent2"/>
                          </a:solidFill>
                        </a:defRPr>
                      </a:pPr>
                      <a:r>
                        <a:rPr i="1"/>
                        <a:t>happy</a:t>
                      </a:r>
                      <a:r>
                        <a:t>(</a:t>
                      </a:r>
                      <a:r>
                        <a:rPr i="1"/>
                        <a:t>abby</a:t>
                      </a:r>
                      <a:r>
                        <a:t>)</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c>
                  <a:txBody>
                    <a:bodyPr/>
                    <a:lstStyle/>
                    <a:p>
                      <a:pPr marL="57799" marR="57799" algn="l" defTabSz="1295400">
                        <a:spcBef>
                          <a:spcPts val="900"/>
                        </a:spcBef>
                        <a:defRPr>
                          <a:uFillTx/>
                        </a:defRPr>
                      </a:pPr>
                      <a:r>
                        <a:rPr sz="3200">
                          <a:uFill>
                            <a:solidFill>
                              <a:srgbClr val="000000"/>
                            </a:solidFill>
                          </a:uFill>
                        </a:rPr>
                        <a:t>IE:  4, 3</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r>
              <a:tr h="507145">
                <a:tc>
                  <a:txBody>
                    <a:bodyPr/>
                    <a:lstStyle/>
                    <a:p>
                      <a:pPr marL="57799" marR="57799" algn="l" defTabSz="1295400">
                        <a:spcBef>
                          <a:spcPts val="900"/>
                        </a:spcBef>
                        <a:defRPr>
                          <a:uFillTx/>
                        </a:defRPr>
                      </a:pPr>
                      <a:r>
                        <a:rPr sz="3200">
                          <a:uFill>
                            <a:solidFill>
                              <a:srgbClr val="000000"/>
                            </a:solidFill>
                          </a:uFill>
                        </a:rPr>
                        <a:t>6.</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sz="3200"/>
                      </a:pPr>
                      <a:r>
                        <a:rPr i="1"/>
                        <a:t>likes</a:t>
                      </a:r>
                      <a:r>
                        <a:t>(</a:t>
                      </a:r>
                      <a:r>
                        <a:rPr i="1"/>
                        <a:t>cody</a:t>
                      </a:r>
                      <a:r>
                        <a:t>,</a:t>
                      </a:r>
                      <a:r>
                        <a:rPr i="1"/>
                        <a:t>bess</a:t>
                      </a:r>
                      <a:r>
                        <a:t>) </a:t>
                      </a:r>
                      <a:r>
                        <a:rPr>
                          <a:latin typeface="Symbol"/>
                          <a:ea typeface="Symbol"/>
                          <a:cs typeface="Symbol"/>
                          <a:sym typeface="Symbol"/>
                        </a:rPr>
                        <a:t>Þ</a:t>
                      </a:r>
                      <a:r>
                        <a:t> </a:t>
                      </a:r>
                      <a:r>
                        <a:rPr i="1"/>
                        <a:t>happy</a:t>
                      </a:r>
                      <a:r>
                        <a:t>(</a:t>
                      </a:r>
                      <a:r>
                        <a:rPr i="1"/>
                        <a:t>bess</a:t>
                      </a:r>
                      <a:r>
                        <a:t>)</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UE: 1</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r>
              <a:tr h="507145">
                <a:tc>
                  <a:txBody>
                    <a:bodyPr/>
                    <a:lstStyle/>
                    <a:p>
                      <a:pPr marL="57799" marR="57799" algn="l" defTabSz="1295400">
                        <a:spcBef>
                          <a:spcPts val="900"/>
                        </a:spcBef>
                        <a:defRPr>
                          <a:uFillTx/>
                        </a:defRPr>
                      </a:pPr>
                      <a:r>
                        <a:rPr sz="3200">
                          <a:uFill>
                            <a:solidFill>
                              <a:srgbClr val="000000"/>
                            </a:solidFill>
                          </a:uFill>
                        </a:rPr>
                        <a:t>7.</a:t>
                      </a:r>
                    </a:p>
                  </a:txBody>
                  <a:tcPr marL="50800" marR="50800" marT="50800" marB="50800" anchor="t" anchorCtr="0" horzOverflow="overflow">
                    <a:lnL w="3175">
                      <a:miter lim="400000"/>
                    </a:lnL>
                    <a:lnR w="3175">
                      <a:miter lim="400000"/>
                    </a:lnR>
                    <a:lnT w="3175">
                      <a:miter lim="400000"/>
                    </a:lnT>
                    <a:lnB w="0">
                      <a:miter lim="400000"/>
                    </a:lnB>
                  </a:tcPr>
                </a:tc>
                <a:tc>
                  <a:txBody>
                    <a:bodyPr/>
                    <a:lstStyle/>
                    <a:p>
                      <a:pPr marL="57799" marR="57799" algn="l" defTabSz="1295400">
                        <a:spcBef>
                          <a:spcPts val="900"/>
                        </a:spcBef>
                        <a:defRPr sz="3200"/>
                      </a:pPr>
                      <a:r>
                        <a:rPr i="1"/>
                        <a:t>likes</a:t>
                      </a:r>
                      <a:r>
                        <a:t>(</a:t>
                      </a:r>
                      <a:r>
                        <a:rPr i="1"/>
                        <a:t>cody</a:t>
                      </a:r>
                      <a:r>
                        <a:t>,</a:t>
                      </a:r>
                      <a:r>
                        <a:rPr i="1"/>
                        <a:t>bess</a:t>
                      </a:r>
                      <a:r>
                        <a:t>)</a:t>
                      </a:r>
                    </a:p>
                  </a:txBody>
                  <a:tcPr marL="50800" marR="50800" marT="50800" marB="50800" anchor="t" anchorCtr="0" horzOverflow="overflow">
                    <a:lnL w="3175">
                      <a:miter lim="400000"/>
                    </a:lnL>
                    <a:lnR w="3175">
                      <a:miter lim="400000"/>
                    </a:lnR>
                    <a:lnT w="3175">
                      <a:miter lim="400000"/>
                    </a:lnT>
                    <a:lnB w="0">
                      <a:miter lim="400000"/>
                    </a:lnB>
                  </a:tcPr>
                </a:tc>
                <a:tc>
                  <a:txBody>
                    <a:bodyPr/>
                    <a:lstStyle/>
                    <a:p>
                      <a:pPr marL="57799" marR="57799" algn="l" defTabSz="1295400">
                        <a:spcBef>
                          <a:spcPts val="900"/>
                        </a:spcBef>
                        <a:defRPr>
                          <a:uFillTx/>
                        </a:defRPr>
                      </a:pPr>
                      <a:r>
                        <a:rPr sz="3200">
                          <a:uFill>
                            <a:solidFill>
                              <a:srgbClr val="000000"/>
                            </a:solidFill>
                          </a:uFill>
                        </a:rPr>
                        <a:t>UE: 2</a:t>
                      </a:r>
                    </a:p>
                  </a:txBody>
                  <a:tcPr marL="50800" marR="50800" marT="50800" marB="50800" anchor="t" anchorCtr="0" horzOverflow="overflow">
                    <a:lnL w="3175">
                      <a:miter lim="400000"/>
                    </a:lnL>
                    <a:lnR w="3175">
                      <a:miter lim="400000"/>
                    </a:lnR>
                    <a:lnT w="3175">
                      <a:miter lim="400000"/>
                    </a:lnT>
                    <a:lnB w="0">
                      <a:miter lim="400000"/>
                    </a:lnB>
                  </a:tcPr>
                </a:tc>
              </a:tr>
              <a:tr h="507145">
                <a:tc>
                  <a:txBody>
                    <a:bodyPr/>
                    <a:lstStyle/>
                    <a:p>
                      <a:pPr marL="57799" marR="57799" algn="l" defTabSz="1295400">
                        <a:spcBef>
                          <a:spcPts val="900"/>
                        </a:spcBef>
                        <a:defRPr>
                          <a:uFillTx/>
                        </a:defRPr>
                      </a:pPr>
                      <a:r>
                        <a:rPr sz="3200">
                          <a:uFill>
                            <a:solidFill>
                              <a:srgbClr val="000000"/>
                            </a:solidFill>
                          </a:uFill>
                        </a:rPr>
                        <a:t>8.</a:t>
                      </a:r>
                    </a:p>
                  </a:txBody>
                  <a:tcPr marL="50800" marR="50800" marT="50800" marB="50800" anchor="t" anchorCtr="0" horzOverflow="overflow">
                    <a:lnL w="0">
                      <a:miter lim="400000"/>
                    </a:lnL>
                    <a:lnR w="3175">
                      <a:miter lim="400000"/>
                    </a:lnR>
                    <a:lnT w="0">
                      <a:miter lim="400000"/>
                    </a:lnT>
                    <a:lnB w="25400">
                      <a:solidFill>
                        <a:srgbClr val="000000"/>
                      </a:solidFill>
                      <a:miter lim="400000"/>
                    </a:lnB>
                  </a:tcPr>
                </a:tc>
                <a:tc>
                  <a:txBody>
                    <a:bodyPr/>
                    <a:lstStyle/>
                    <a:p>
                      <a:pPr marL="57799" marR="57799" algn="l" defTabSz="1295400">
                        <a:spcBef>
                          <a:spcPts val="900"/>
                        </a:spcBef>
                        <a:defRPr sz="3200">
                          <a:solidFill>
                            <a:schemeClr val="accent2"/>
                          </a:solidFill>
                        </a:defRPr>
                      </a:pPr>
                      <a:r>
                        <a:rPr i="1"/>
                        <a:t>happy</a:t>
                      </a:r>
                      <a:r>
                        <a:t>(</a:t>
                      </a:r>
                      <a:r>
                        <a:rPr i="1"/>
                        <a:t>bess</a:t>
                      </a:r>
                      <a:r>
                        <a:t>)</a:t>
                      </a:r>
                    </a:p>
                  </a:txBody>
                  <a:tcPr marL="50800" marR="50800" marT="50800" marB="50800" anchor="t" anchorCtr="0" horzOverflow="overflow">
                    <a:lnL w="3175">
                      <a:miter lim="400000"/>
                    </a:lnL>
                    <a:lnR w="3175">
                      <a:miter lim="400000"/>
                    </a:lnR>
                    <a:lnT w="0">
                      <a:miter lim="400000"/>
                    </a:lnT>
                    <a:lnB w="25400">
                      <a:solidFill>
                        <a:srgbClr val="000000"/>
                      </a:solidFill>
                      <a:miter lim="400000"/>
                    </a:lnB>
                  </a:tcPr>
                </a:tc>
                <a:tc>
                  <a:txBody>
                    <a:bodyPr/>
                    <a:lstStyle/>
                    <a:p>
                      <a:pPr marL="57799" marR="57799" algn="l" defTabSz="1295400">
                        <a:spcBef>
                          <a:spcPts val="900"/>
                        </a:spcBef>
                        <a:defRPr>
                          <a:uFillTx/>
                        </a:defRPr>
                      </a:pPr>
                      <a:r>
                        <a:rPr sz="3200">
                          <a:uFill>
                            <a:solidFill>
                              <a:srgbClr val="000000"/>
                            </a:solidFill>
                          </a:uFill>
                        </a:rPr>
                        <a:t>IE:  6, 7</a:t>
                      </a:r>
                    </a:p>
                  </a:txBody>
                  <a:tcPr marL="50800" marR="50800" marT="50800" marB="50800" anchor="t" anchorCtr="0" horzOverflow="overflow">
                    <a:lnL w="3175">
                      <a:miter lim="400000"/>
                    </a:lnL>
                    <a:lnR w="0">
                      <a:miter lim="400000"/>
                    </a:lnR>
                    <a:lnT w="0">
                      <a:miter lim="400000"/>
                    </a:lnT>
                    <a:lnB w="25400">
                      <a:solidFill>
                        <a:srgbClr val="000000"/>
                      </a:solidFill>
                      <a:miter lim="400000"/>
                    </a:lnB>
                  </a:tcPr>
                </a:tc>
              </a:tr>
              <a:tr h="507145">
                <a:tc>
                  <a:txBody>
                    <a:bodyPr/>
                    <a:lstStyle/>
                    <a:p>
                      <a:pPr marL="57799" marR="57799" algn="l" defTabSz="1295400">
                        <a:spcBef>
                          <a:spcPts val="900"/>
                        </a:spcBef>
                        <a:defRPr>
                          <a:uFillTx/>
                        </a:defRPr>
                      </a:pPr>
                      <a:r>
                        <a:rPr sz="3200">
                          <a:uFill>
                            <a:solidFill>
                              <a:srgbClr val="000000"/>
                            </a:solidFill>
                          </a:uFill>
                        </a:rPr>
                        <a:t>9.</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sz="3200"/>
                      </a:pPr>
                      <a:r>
                        <a:rPr i="1"/>
                        <a:t>likes</a:t>
                      </a:r>
                      <a:r>
                        <a:t>(</a:t>
                      </a:r>
                      <a:r>
                        <a:rPr i="1"/>
                        <a:t>cody</a:t>
                      </a:r>
                      <a:r>
                        <a:t>,</a:t>
                      </a:r>
                      <a:r>
                        <a:rPr i="1"/>
                        <a:t>cody</a:t>
                      </a:r>
                      <a:r>
                        <a:t>) </a:t>
                      </a:r>
                      <a:r>
                        <a:rPr>
                          <a:latin typeface="Symbol"/>
                          <a:ea typeface="Symbol"/>
                          <a:cs typeface="Symbol"/>
                          <a:sym typeface="Symbol"/>
                        </a:rPr>
                        <a:t>Þ</a:t>
                      </a:r>
                      <a:r>
                        <a:t> </a:t>
                      </a:r>
                      <a:r>
                        <a:rPr i="1"/>
                        <a:t>happy</a:t>
                      </a:r>
                      <a:r>
                        <a:t>(</a:t>
                      </a:r>
                      <a:r>
                        <a:rPr i="1"/>
                        <a:t>cody</a:t>
                      </a:r>
                      <a:r>
                        <a:t>)</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UE: 1</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r>
              <a:tr h="507145">
                <a:tc>
                  <a:txBody>
                    <a:bodyPr/>
                    <a:lstStyle/>
                    <a:p>
                      <a:pPr marL="57799" marR="57799" algn="l" defTabSz="1295400">
                        <a:spcBef>
                          <a:spcPts val="900"/>
                        </a:spcBef>
                        <a:defRPr>
                          <a:uFillTx/>
                        </a:defRPr>
                      </a:pPr>
                      <a:r>
                        <a:rPr sz="3200">
                          <a:uFill>
                            <a:solidFill>
                              <a:srgbClr val="000000"/>
                            </a:solidFill>
                          </a:uFill>
                        </a:rPr>
                        <a:t>10.</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200"/>
                      </a:pPr>
                      <a:r>
                        <a:rPr i="1"/>
                        <a:t>likes</a:t>
                      </a:r>
                      <a:r>
                        <a:t>(</a:t>
                      </a:r>
                      <a:r>
                        <a:rPr i="1"/>
                        <a:t>cody</a:t>
                      </a:r>
                      <a:r>
                        <a:t>,</a:t>
                      </a:r>
                      <a:r>
                        <a:rPr i="1"/>
                        <a:t>cody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UE: 2</a:t>
                      </a:r>
                    </a:p>
                  </a:txBody>
                  <a:tcPr marL="50800" marR="50800" marT="50800" marB="50800" anchor="t" anchorCtr="0" horzOverflow="overflow">
                    <a:lnL w="3175">
                      <a:miter lim="400000"/>
                    </a:lnL>
                    <a:lnR w="3175">
                      <a:miter lim="400000"/>
                    </a:lnR>
                    <a:lnT w="3175">
                      <a:miter lim="400000"/>
                    </a:lnT>
                    <a:lnB w="3175">
                      <a:miter lim="400000"/>
                    </a:lnB>
                  </a:tcPr>
                </a:tc>
              </a:tr>
              <a:tr h="507145">
                <a:tc>
                  <a:txBody>
                    <a:bodyPr/>
                    <a:lstStyle/>
                    <a:p>
                      <a:pPr marL="57799" marR="57799" algn="l" defTabSz="1295400">
                        <a:spcBef>
                          <a:spcPts val="900"/>
                        </a:spcBef>
                        <a:defRPr>
                          <a:uFillTx/>
                        </a:defRPr>
                      </a:pPr>
                      <a:r>
                        <a:rPr sz="3200">
                          <a:uFill>
                            <a:solidFill>
                              <a:srgbClr val="000000"/>
                            </a:solidFill>
                          </a:uFill>
                        </a:rPr>
                        <a:t>11.</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c>
                  <a:txBody>
                    <a:bodyPr/>
                    <a:lstStyle/>
                    <a:p>
                      <a:pPr marL="57799" marR="57799" algn="l" defTabSz="1295400">
                        <a:spcBef>
                          <a:spcPts val="900"/>
                        </a:spcBef>
                        <a:defRPr sz="3200">
                          <a:solidFill>
                            <a:schemeClr val="accent2"/>
                          </a:solidFill>
                        </a:defRPr>
                      </a:pPr>
                      <a:r>
                        <a:rPr i="1"/>
                        <a:t>happy</a:t>
                      </a:r>
                      <a:r>
                        <a:t>(</a:t>
                      </a:r>
                      <a:r>
                        <a:rPr i="1"/>
                        <a:t>cody</a:t>
                      </a:r>
                      <a:r>
                        <a:t>)</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c>
                  <a:txBody>
                    <a:bodyPr/>
                    <a:lstStyle/>
                    <a:p>
                      <a:pPr marL="57799" marR="57799" algn="l" defTabSz="1295400">
                        <a:spcBef>
                          <a:spcPts val="900"/>
                        </a:spcBef>
                        <a:defRPr>
                          <a:uFillTx/>
                        </a:defRPr>
                      </a:pPr>
                      <a:r>
                        <a:rPr sz="3200">
                          <a:uFill>
                            <a:solidFill>
                              <a:srgbClr val="000000"/>
                            </a:solidFill>
                          </a:uFill>
                        </a:rPr>
                        <a:t>IE:  9, 10</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r>
              <a:tr h="507145">
                <a:tc>
                  <a:txBody>
                    <a:bodyPr/>
                    <a:lstStyle/>
                    <a:p>
                      <a:pPr marL="57799" marR="57799" algn="l" defTabSz="1295400">
                        <a:spcBef>
                          <a:spcPts val="900"/>
                        </a:spcBef>
                        <a:defRPr>
                          <a:uFillTx/>
                        </a:defRPr>
                      </a:pPr>
                      <a:r>
                        <a:rPr sz="3200">
                          <a:uFill>
                            <a:solidFill>
                              <a:srgbClr val="000000"/>
                            </a:solidFill>
                          </a:uFill>
                        </a:rPr>
                        <a:t>12.</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sz="3200"/>
                      </a:pPr>
                      <a:r>
                        <a:rPr i="1"/>
                        <a:t>likes</a:t>
                      </a:r>
                      <a:r>
                        <a:t>(</a:t>
                      </a:r>
                      <a:r>
                        <a:rPr i="1"/>
                        <a:t>cody</a:t>
                      </a:r>
                      <a:r>
                        <a:t>,</a:t>
                      </a:r>
                      <a:r>
                        <a:rPr i="1"/>
                        <a:t>dana</a:t>
                      </a:r>
                      <a:r>
                        <a:t>) </a:t>
                      </a:r>
                      <a:r>
                        <a:rPr>
                          <a:latin typeface="Symbol"/>
                          <a:ea typeface="Symbol"/>
                          <a:cs typeface="Symbol"/>
                          <a:sym typeface="Symbol"/>
                        </a:rPr>
                        <a:t>Þ</a:t>
                      </a:r>
                      <a:r>
                        <a:t> </a:t>
                      </a:r>
                      <a:r>
                        <a:rPr i="1"/>
                        <a:t>happy</a:t>
                      </a:r>
                      <a:r>
                        <a:t>(</a:t>
                      </a:r>
                      <a:r>
                        <a:rPr i="1"/>
                        <a:t>dana</a:t>
                      </a:r>
                      <a:r>
                        <a:t>)</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UE: 1</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r>
              <a:tr h="507145">
                <a:tc>
                  <a:txBody>
                    <a:bodyPr/>
                    <a:lstStyle/>
                    <a:p>
                      <a:pPr marL="57799" marR="57799" algn="l" defTabSz="1295400">
                        <a:spcBef>
                          <a:spcPts val="900"/>
                        </a:spcBef>
                        <a:defRPr>
                          <a:uFillTx/>
                        </a:defRPr>
                      </a:pPr>
                      <a:r>
                        <a:rPr sz="3200">
                          <a:uFill>
                            <a:solidFill>
                              <a:srgbClr val="000000"/>
                            </a:solidFill>
                          </a:uFill>
                        </a:rPr>
                        <a:t>13.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200"/>
                      </a:pPr>
                      <a:r>
                        <a:rPr i="1"/>
                        <a:t>likes</a:t>
                      </a:r>
                      <a:r>
                        <a:t>(</a:t>
                      </a:r>
                      <a:r>
                        <a:rPr i="1"/>
                        <a:t>cody</a:t>
                      </a:r>
                      <a:r>
                        <a:t>,</a:t>
                      </a:r>
                      <a:r>
                        <a:rPr i="1"/>
                        <a:t>dana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UE: 2</a:t>
                      </a:r>
                    </a:p>
                  </a:txBody>
                  <a:tcPr marL="50800" marR="50800" marT="50800" marB="50800" anchor="t" anchorCtr="0" horzOverflow="overflow">
                    <a:lnL w="3175">
                      <a:miter lim="400000"/>
                    </a:lnL>
                    <a:lnR w="3175">
                      <a:miter lim="400000"/>
                    </a:lnR>
                    <a:lnT w="3175">
                      <a:miter lim="400000"/>
                    </a:lnT>
                    <a:lnB w="3175">
                      <a:miter lim="400000"/>
                    </a:lnB>
                  </a:tcPr>
                </a:tc>
              </a:tr>
              <a:tr h="507145">
                <a:tc>
                  <a:txBody>
                    <a:bodyPr/>
                    <a:lstStyle/>
                    <a:p>
                      <a:pPr marL="57799" marR="57799" algn="l" defTabSz="1295400">
                        <a:spcBef>
                          <a:spcPts val="900"/>
                        </a:spcBef>
                        <a:defRPr>
                          <a:uFillTx/>
                        </a:defRPr>
                      </a:pPr>
                      <a:r>
                        <a:rPr sz="3200">
                          <a:uFill>
                            <a:solidFill>
                              <a:srgbClr val="000000"/>
                            </a:solidFill>
                          </a:uFill>
                        </a:rPr>
                        <a:t>14.</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c>
                  <a:txBody>
                    <a:bodyPr/>
                    <a:lstStyle/>
                    <a:p>
                      <a:pPr marL="57799" marR="57799" algn="l" defTabSz="1295400">
                        <a:spcBef>
                          <a:spcPts val="900"/>
                        </a:spcBef>
                        <a:defRPr sz="3200">
                          <a:solidFill>
                            <a:schemeClr val="accent2"/>
                          </a:solidFill>
                        </a:defRPr>
                      </a:pPr>
                      <a:r>
                        <a:rPr i="1"/>
                        <a:t>happy</a:t>
                      </a:r>
                      <a:r>
                        <a:t>(</a:t>
                      </a:r>
                      <a:r>
                        <a:rPr i="1"/>
                        <a:t>dana</a:t>
                      </a:r>
                      <a:r>
                        <a:t>)</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c>
                  <a:txBody>
                    <a:bodyPr/>
                    <a:lstStyle/>
                    <a:p>
                      <a:pPr marL="57799" marR="57799" algn="l" defTabSz="1295400">
                        <a:spcBef>
                          <a:spcPts val="900"/>
                        </a:spcBef>
                        <a:defRPr>
                          <a:uFillTx/>
                        </a:defRPr>
                      </a:pPr>
                      <a:r>
                        <a:rPr sz="3200">
                          <a:uFill>
                            <a:solidFill>
                              <a:srgbClr val="000000"/>
                            </a:solidFill>
                          </a:uFill>
                        </a:rPr>
                        <a:t>IE:  12, 13</a:t>
                      </a:r>
                    </a:p>
                  </a:txBody>
                  <a:tcPr marL="50800" marR="50800" marT="50800" marB="50800" anchor="t" anchorCtr="0" horzOverflow="overflow">
                    <a:lnL w="3175">
                      <a:miter lim="400000"/>
                    </a:lnL>
                    <a:lnR w="3175">
                      <a:miter lim="400000"/>
                    </a:lnR>
                    <a:lnT w="3175">
                      <a:miter lim="400000"/>
                    </a:lnT>
                    <a:lnB w="25400">
                      <a:solidFill>
                        <a:srgbClr val="000000"/>
                      </a:solidFill>
                      <a:miter lim="400000"/>
                    </a:lnB>
                  </a:tcPr>
                </a:tc>
              </a:tr>
              <a:tr h="507145">
                <a:tc>
                  <a:txBody>
                    <a:bodyPr/>
                    <a:lstStyle/>
                    <a:p>
                      <a:pPr marL="57799" marR="57799" algn="l" defTabSz="1295400">
                        <a:spcBef>
                          <a:spcPts val="900"/>
                        </a:spcBef>
                        <a:defRPr>
                          <a:uFillTx/>
                        </a:defRPr>
                      </a:pPr>
                      <a:r>
                        <a:rPr sz="3200">
                          <a:uFill>
                            <a:solidFill>
                              <a:srgbClr val="000000"/>
                            </a:solidFill>
                          </a:uFill>
                        </a:rPr>
                        <a:t>15.</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sz="3200"/>
                      </a:pPr>
                      <a:r>
                        <a:rPr>
                          <a:latin typeface="Symbol"/>
                          <a:ea typeface="Symbol"/>
                          <a:cs typeface="Symbol"/>
                          <a:sym typeface="Symbol"/>
                        </a:rPr>
                        <a:t>"</a:t>
                      </a:r>
                      <a:r>
                        <a:rPr i="1"/>
                        <a:t>y</a:t>
                      </a:r>
                      <a:r>
                        <a:t>.</a:t>
                      </a:r>
                      <a:r>
                        <a:rPr i="1"/>
                        <a:t>happy</a:t>
                      </a:r>
                      <a:r>
                        <a:t>(</a:t>
                      </a:r>
                      <a:r>
                        <a:rPr i="1"/>
                        <a:t>y</a:t>
                      </a:r>
                      <a:r>
                        <a:t>)</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c>
                  <a:txBody>
                    <a:bodyPr/>
                    <a:lstStyle/>
                    <a:p>
                      <a:pPr marL="57799" marR="57799" algn="l" defTabSz="1295400">
                        <a:spcBef>
                          <a:spcPts val="900"/>
                        </a:spcBef>
                        <a:defRPr>
                          <a:uFillTx/>
                        </a:defRPr>
                      </a:pPr>
                      <a:r>
                        <a:rPr sz="3200">
                          <a:uFill>
                            <a:solidFill>
                              <a:srgbClr val="000000"/>
                            </a:solidFill>
                          </a:uFill>
                        </a:rPr>
                        <a:t>DC: 5, 8, 11, 14</a:t>
                      </a:r>
                    </a:p>
                  </a:txBody>
                  <a:tcPr marL="50800" marR="50800" marT="50800" marB="50800" anchor="t" anchorCtr="0" horzOverflow="overflow">
                    <a:lnL w="3175">
                      <a:miter lim="400000"/>
                    </a:lnL>
                    <a:lnR w="3175">
                      <a:miter lim="400000"/>
                    </a:lnR>
                    <a:lnT w="25400">
                      <a:solidFill>
                        <a:srgbClr val="000000"/>
                      </a:solidFill>
                      <a:miter lim="400000"/>
                    </a:lnT>
                    <a:lnB w="3175">
                      <a:miter lim="400000"/>
                    </a:lnB>
                  </a:tcPr>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Example</a:t>
            </a:r>
          </a:p>
        </p:txBody>
      </p:sp>
      <p:graphicFrame>
        <p:nvGraphicFramePr>
          <p:cNvPr id="273" name="Group"/>
          <p:cNvGraphicFramePr/>
          <p:nvPr/>
        </p:nvGraphicFramePr>
        <p:xfrm>
          <a:off x="1824447" y="2804926"/>
          <a:ext cx="9097799" cy="422425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51032"/>
                <a:gridCol w="6239605"/>
                <a:gridCol w="2203986"/>
              </a:tblGrid>
              <a:tr h="703512">
                <a:tc>
                  <a:txBody>
                    <a:bodyPr/>
                    <a:lstStyle/>
                    <a:p>
                      <a:pPr marL="57799" marR="57799" algn="l" defTabSz="1295400">
                        <a:spcBef>
                          <a:spcPts val="900"/>
                        </a:spcBef>
                        <a:defRPr>
                          <a:uFillTx/>
                        </a:defRPr>
                      </a:pPr>
                      <a:r>
                        <a:rPr sz="3600">
                          <a:uFill>
                            <a:solidFill>
                              <a:srgbClr val="000000"/>
                            </a:solidFill>
                          </a:uFill>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y</a:t>
                      </a:r>
                      <a:r>
                        <a:t>.(</a:t>
                      </a:r>
                      <a:r>
                        <a:rPr i="1"/>
                        <a:t>likes</a:t>
                      </a:r>
                      <a:r>
                        <a:t>(</a:t>
                      </a:r>
                      <a:r>
                        <a:rPr i="1"/>
                        <a:t>cody</a:t>
                      </a:r>
                      <a:r>
                        <a:t>,</a:t>
                      </a:r>
                      <a:r>
                        <a:rPr i="1"/>
                        <a:t>y</a:t>
                      </a:r>
                      <a:r>
                        <a:t>) </a:t>
                      </a:r>
                      <a:r>
                        <a:rPr>
                          <a:latin typeface="Symbol"/>
                          <a:ea typeface="Symbol"/>
                          <a:cs typeface="Symbol"/>
                          <a:sym typeface="Symbol"/>
                        </a:rPr>
                        <a:t>Þ</a:t>
                      </a:r>
                      <a:r>
                        <a:t> </a:t>
                      </a:r>
                      <a:r>
                        <a:rPr i="1"/>
                        <a:t>happy</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y</a:t>
                      </a:r>
                      <a:r>
                        <a:t>.</a:t>
                      </a:r>
                      <a:r>
                        <a:rPr i="1"/>
                        <a:t>likes</a:t>
                      </a:r>
                      <a:r>
                        <a:t>(</a:t>
                      </a:r>
                      <a:r>
                        <a:rPr i="1"/>
                        <a:t>cody</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likes</a:t>
                      </a:r>
                      <a:r>
                        <a:t>(</a:t>
                      </a:r>
                      <a:r>
                        <a:rPr i="1"/>
                        <a:t>cody</a:t>
                      </a:r>
                      <a:r>
                        <a:t>,</a:t>
                      </a:r>
                      <a:r>
                        <a:rPr i="1">
                          <a:solidFill>
                            <a:schemeClr val="accent5"/>
                          </a:solidFill>
                        </a:rPr>
                        <a:t>c</a:t>
                      </a:r>
                      <a:r>
                        <a:t>) </a:t>
                      </a:r>
                      <a:r>
                        <a:rPr>
                          <a:latin typeface="Symbol"/>
                          <a:ea typeface="Symbol"/>
                          <a:cs typeface="Symbol"/>
                          <a:sym typeface="Symbol"/>
                        </a:rPr>
                        <a:t>Þ</a:t>
                      </a:r>
                      <a:r>
                        <a:t> </a:t>
                      </a:r>
                      <a:r>
                        <a:rPr i="1"/>
                        <a:t>happy</a:t>
                      </a:r>
                      <a:r>
                        <a:t>(</a:t>
                      </a:r>
                      <a:r>
                        <a:rPr i="1">
                          <a:solidFill>
                            <a:schemeClr val="accent5"/>
                          </a:solidFill>
                        </a:rPr>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1</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likes</a:t>
                      </a:r>
                      <a:r>
                        <a:t>(</a:t>
                      </a:r>
                      <a:r>
                        <a:rPr i="1"/>
                        <a:t>cody</a:t>
                      </a:r>
                      <a:r>
                        <a:t>,</a:t>
                      </a:r>
                      <a:r>
                        <a:rPr i="1">
                          <a:solidFill>
                            <a:schemeClr val="accent5"/>
                          </a:solidFill>
                        </a:rPr>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2</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happy</a:t>
                      </a:r>
                      <a:r>
                        <a:t>(</a:t>
                      </a:r>
                      <a:r>
                        <a:rPr i="1">
                          <a:solidFill>
                            <a:schemeClr val="accent5"/>
                          </a:solidFill>
                        </a:rPr>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IE:  4, 3</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y</a:t>
                      </a:r>
                      <a:r>
                        <a:t>.</a:t>
                      </a:r>
                      <a:r>
                        <a:rPr i="1"/>
                        <a:t>happy</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UI: 5</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Examples"/>
          <p:cNvSpPr txBox="1"/>
          <p:nvPr>
            <p:ph type="title"/>
          </p:nvPr>
        </p:nvSpPr>
        <p:spPr>
          <a:prstGeom prst="rect">
            <a:avLst/>
          </a:prstGeom>
        </p:spPr>
        <p:txBody>
          <a:bodyPr/>
          <a:lstStyle/>
          <a:p>
            <a:pPr/>
            <a:r>
              <a:t>Examples</a:t>
            </a:r>
          </a:p>
        </p:txBody>
      </p:sp>
      <p:sp>
        <p:nvSpPr>
          <p:cNvPr id="276" name="If we can prove a property about an arbitrary object, then it must be true of all objects.…"/>
          <p:cNvSpPr txBox="1"/>
          <p:nvPr/>
        </p:nvSpPr>
        <p:spPr>
          <a:xfrm>
            <a:off x="1409699" y="1511299"/>
            <a:ext cx="10426701" cy="614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If we can prove a property about an </a:t>
            </a:r>
            <a:r>
              <a:rPr i="1"/>
              <a:t>arbitrary object</a:t>
            </a:r>
            <a:r>
              <a:t>, then it must be true of all objects.</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Common type of mathematical reasoning:</a:t>
            </a:r>
          </a:p>
          <a:p>
            <a:pPr marL="57799" marR="57799" defTabSz="1295400">
              <a:buClr>
                <a:srgbClr val="000000"/>
              </a:buClr>
              <a:buFont typeface="Times Roman"/>
              <a:defRPr sz="1800">
                <a:uFill>
                  <a:solidFill>
                    <a:srgbClr val="000000"/>
                  </a:solidFill>
                </a:uFill>
                <a:latin typeface="+mn-lt"/>
                <a:ea typeface="+mn-ea"/>
                <a:cs typeface="+mn-cs"/>
                <a:sym typeface="Times Roman"/>
              </a:defRPr>
            </a:pPr>
          </a:p>
          <a:p>
            <a:pPr marL="57799" marR="57799" algn="ctr" defTabSz="1295400">
              <a:buClr>
                <a:srgbClr val="000000"/>
              </a:buClr>
              <a:buFont typeface="Times Roman"/>
              <a:defRPr sz="3600">
                <a:uFill>
                  <a:solidFill>
                    <a:srgbClr val="000000"/>
                  </a:solidFill>
                </a:uFill>
                <a:latin typeface="+mn-lt"/>
                <a:ea typeface="+mn-ea"/>
                <a:cs typeface="+mn-cs"/>
                <a:sym typeface="Times Roman"/>
              </a:defRPr>
            </a:pPr>
            <a:r>
              <a:rPr i="1"/>
              <a:t>Let c be an arbitrary object.</a:t>
            </a:r>
            <a:endParaRPr i="1"/>
          </a:p>
          <a:p>
            <a:pPr marL="57799" marR="57799" algn="ctr" defTabSz="1295400">
              <a:buClr>
                <a:srgbClr val="000000"/>
              </a:buClr>
              <a:buFont typeface="Times Roman"/>
              <a:defRPr sz="3600">
                <a:uFill>
                  <a:solidFill>
                    <a:srgbClr val="000000"/>
                  </a:solidFill>
                </a:uFill>
                <a:latin typeface="+mn-lt"/>
                <a:ea typeface="+mn-ea"/>
                <a:cs typeface="+mn-cs"/>
                <a:sym typeface="Times Roman"/>
              </a:defRPr>
            </a:pPr>
            <a:r>
              <a:rPr i="1"/>
              <a:t>We can prove that a particular property is true of c.</a:t>
            </a:r>
            <a:endParaRPr i="1"/>
          </a:p>
          <a:p>
            <a:pPr marL="57799" marR="57799" algn="ctr" defTabSz="1295400">
              <a:buClr>
                <a:srgbClr val="000000"/>
              </a:buClr>
              <a:buFont typeface="Times Roman"/>
              <a:defRPr sz="3600">
                <a:uFill>
                  <a:solidFill>
                    <a:srgbClr val="000000"/>
                  </a:solidFill>
                </a:uFill>
                <a:latin typeface="+mn-lt"/>
                <a:ea typeface="+mn-ea"/>
                <a:cs typeface="+mn-cs"/>
                <a:sym typeface="Times Roman"/>
              </a:defRPr>
            </a:pPr>
            <a:r>
              <a:rPr i="1"/>
              <a:t>Therefore, the property is true of everything.</a:t>
            </a:r>
            <a:endParaRPr i="1"/>
          </a:p>
        </p:txBody>
      </p:sp>
      <p:sp>
        <p:nvSpPr>
          <p:cNvPr id="277" name="Reasoning About Arbitrary Object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584200">
              <a:defRPr sz="5000">
                <a:solidFill>
                  <a:srgbClr val="FFFFFF"/>
                </a:solidFill>
              </a:defRPr>
            </a:pPr>
            <a:r>
              <a:t>Reasoning About </a:t>
            </a:r>
            <a:r>
              <a:rPr i="1"/>
              <a:t>Arbitrary Objects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Examples"/>
          <p:cNvSpPr txBox="1"/>
          <p:nvPr>
            <p:ph type="title"/>
          </p:nvPr>
        </p:nvSpPr>
        <p:spPr>
          <a:prstGeom prst="rect">
            <a:avLst/>
          </a:prstGeom>
        </p:spPr>
        <p:txBody>
          <a:bodyPr/>
          <a:lstStyle/>
          <a:p>
            <a:pPr/>
            <a:r>
              <a:t>Examples</a:t>
            </a:r>
          </a:p>
        </p:txBody>
      </p:sp>
      <p:sp>
        <p:nvSpPr>
          <p:cNvPr id="282" name="A placeholder is a new type of symbol that stands for an arbitrary object constant but is not itself an object constant.  Spelled the same as object constants.…"/>
          <p:cNvSpPr txBox="1"/>
          <p:nvPr/>
        </p:nvSpPr>
        <p:spPr>
          <a:xfrm>
            <a:off x="1390649" y="1511299"/>
            <a:ext cx="10426701" cy="665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A </a:t>
            </a:r>
            <a:r>
              <a:rPr i="1"/>
              <a:t>placeholder</a:t>
            </a:r>
            <a:r>
              <a:t> is a new type of symbol that </a:t>
            </a:r>
            <a:r>
              <a:rPr i="1"/>
              <a:t>stands for</a:t>
            </a:r>
            <a:r>
              <a:t> an arbitrary object constant but </a:t>
            </a:r>
            <a:r>
              <a:rPr i="1"/>
              <a:t>is not itself</a:t>
            </a:r>
            <a:r>
              <a:t> an object constant.  Spelled the same as object constants.</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solidFill>
                  <a:schemeClr val="accent5"/>
                </a:solidFill>
                <a:uFill>
                  <a:solidFill>
                    <a:srgbClr val="000000"/>
                  </a:solidFill>
                </a:uFill>
                <a:latin typeface="+mn-lt"/>
                <a:ea typeface="+mn-ea"/>
                <a:cs typeface="+mn-cs"/>
                <a:sym typeface="Times Roman"/>
              </a:defRPr>
            </a:pPr>
            <a:r>
              <a:t>Placeholders must be disjoint from object constants.</a:t>
            </a:r>
          </a:p>
          <a:p>
            <a:pPr lvl="2" marL="57799" marR="57799" indent="685800" defTabSz="1295400">
              <a:buClr>
                <a:srgbClr val="000000"/>
              </a:buClr>
              <a:buFont typeface="Times Roman"/>
              <a:defRPr sz="3600">
                <a:uFill>
                  <a:solidFill>
                    <a:srgbClr val="000000"/>
                  </a:solidFill>
                </a:uFill>
                <a:latin typeface="+mn-lt"/>
                <a:ea typeface="+mn-ea"/>
                <a:cs typeface="+mn-cs"/>
                <a:sym typeface="Times Roman"/>
              </a:defRPr>
            </a:pPr>
            <a:r>
              <a:t>Object Constants: </a:t>
            </a:r>
            <a:r>
              <a:rPr i="1"/>
              <a:t>abby</a:t>
            </a:r>
            <a:r>
              <a:t>, </a:t>
            </a:r>
            <a:r>
              <a:rPr i="1"/>
              <a:t>bess</a:t>
            </a:r>
            <a:r>
              <a:t>, </a:t>
            </a:r>
            <a:r>
              <a:rPr i="1"/>
              <a:t>cody</a:t>
            </a:r>
            <a:r>
              <a:t>, </a:t>
            </a:r>
            <a:r>
              <a:rPr i="1"/>
              <a:t>dana</a:t>
            </a:r>
          </a:p>
          <a:p>
            <a:pPr lvl="2" marL="57799" marR="57799" indent="685800" defTabSz="1295400">
              <a:buClr>
                <a:srgbClr val="000000"/>
              </a:buClr>
              <a:buFont typeface="Times Roman"/>
              <a:defRPr sz="3600">
                <a:uFill>
                  <a:solidFill>
                    <a:srgbClr val="000000"/>
                  </a:solidFill>
                </a:uFill>
                <a:latin typeface="+mn-lt"/>
                <a:ea typeface="+mn-ea"/>
                <a:cs typeface="+mn-cs"/>
                <a:sym typeface="Times Roman"/>
              </a:defRPr>
            </a:pPr>
            <a:r>
              <a:t>Placeholder: </a:t>
            </a:r>
            <a:r>
              <a:rPr i="1"/>
              <a:t>c</a:t>
            </a:r>
          </a:p>
          <a:p>
            <a:pPr lvl="2" marL="57799" marR="57799" indent="685800" defTabSz="1295400">
              <a:buClr>
                <a:srgbClr val="000000"/>
              </a:buClr>
              <a:buFont typeface="Times Roman"/>
              <a:defRPr sz="3600">
                <a:uFill>
                  <a:solidFill>
                    <a:srgbClr val="000000"/>
                  </a:solidFill>
                </a:uFill>
                <a:latin typeface="+mn-lt"/>
                <a:ea typeface="+mn-ea"/>
                <a:cs typeface="+mn-cs"/>
                <a:sym typeface="Times Roman"/>
              </a:defRPr>
            </a:pPr>
            <a:r>
              <a:t>Sometimes written in brackets: [</a:t>
            </a:r>
            <a:r>
              <a:rPr i="1"/>
              <a:t>c</a:t>
            </a:r>
            <a:r>
              <a:t>]</a:t>
            </a:r>
          </a:p>
          <a:p>
            <a:pPr marL="57799" marR="57799" algn="ctr" defTabSz="1295400">
              <a:buClr>
                <a:srgbClr val="000000"/>
              </a:buClr>
              <a:buFont typeface="Times Roman"/>
              <a:defRPr sz="3600">
                <a:solidFill>
                  <a:schemeClr val="accent5"/>
                </a:solidFill>
                <a:uFill>
                  <a:solidFill>
                    <a:srgbClr val="000000"/>
                  </a:solidFill>
                </a:uFill>
                <a:latin typeface="+mn-lt"/>
                <a:ea typeface="+mn-ea"/>
                <a:cs typeface="+mn-cs"/>
                <a:sym typeface="Times Roman"/>
              </a:defRPr>
            </a:pPr>
          </a:p>
          <a:p>
            <a:pPr marL="57799" marR="57799" defTabSz="1295400">
              <a:buClr>
                <a:srgbClr val="000000"/>
              </a:buClr>
              <a:buFont typeface="Times Roman"/>
              <a:defRPr sz="3600">
                <a:solidFill>
                  <a:schemeClr val="accent5"/>
                </a:solidFill>
                <a:uFill>
                  <a:solidFill>
                    <a:srgbClr val="000000"/>
                  </a:solidFill>
                </a:uFill>
                <a:latin typeface="+mn-lt"/>
                <a:ea typeface="+mn-ea"/>
                <a:cs typeface="+mn-cs"/>
                <a:sym typeface="Times Roman"/>
              </a:defRPr>
            </a:pPr>
            <a:r>
              <a:t>Placeholders are used only within the Fitch procedure, </a:t>
            </a:r>
            <a:r>
              <a:rPr i="1"/>
              <a:t>never</a:t>
            </a:r>
            <a:r>
              <a:t> used outside of the procedure.</a:t>
            </a:r>
          </a:p>
        </p:txBody>
      </p:sp>
      <p:sp>
        <p:nvSpPr>
          <p:cNvPr id="283" name="Placeholder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Placeholders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lide Number"/>
          <p:cNvSpPr txBox="1"/>
          <p:nvPr>
            <p:ph type="sldNum" sz="quarter" idx="2"/>
          </p:nvPr>
        </p:nvSpPr>
        <p:spPr>
          <a:xfrm>
            <a:off x="11772392" y="9103359"/>
            <a:ext cx="257049" cy="42214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 name="Determining Logical Entailment"/>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Determining Logical Entailment</a:t>
            </a:r>
          </a:p>
        </p:txBody>
      </p:sp>
      <p:pic>
        <p:nvPicPr>
          <p:cNvPr id="150" name="Image" descr="Image"/>
          <p:cNvPicPr>
            <a:picLocks noChangeAspect="1"/>
          </p:cNvPicPr>
          <p:nvPr/>
        </p:nvPicPr>
        <p:blipFill>
          <a:blip r:embed="rId3">
            <a:extLst/>
          </a:blip>
          <a:stretch>
            <a:fillRect/>
          </a:stretch>
        </p:blipFill>
        <p:spPr>
          <a:xfrm>
            <a:off x="2282905" y="2401363"/>
            <a:ext cx="8438990" cy="4950874"/>
          </a:xfrm>
          <a:prstGeom prst="rect">
            <a:avLst/>
          </a:prstGeom>
          <a:ln w="12700">
            <a:miter lim="400000"/>
          </a:ln>
        </p:spPr>
      </p:pic>
      <p:sp>
        <p:nvSpPr>
          <p:cNvPr id="151" name="{m ⇒ p ∨ q, p ⇒ q}   ⊨  m ⇒ q?"/>
          <p:cNvSpPr txBox="1"/>
          <p:nvPr/>
        </p:nvSpPr>
        <p:spPr>
          <a:xfrm>
            <a:off x="1209071" y="1688521"/>
            <a:ext cx="10461643" cy="6700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600">
                <a:latin typeface="+mn-lt"/>
                <a:ea typeface="+mn-ea"/>
                <a:cs typeface="+mn-cs"/>
                <a:sym typeface="Times Roman"/>
              </a:defRPr>
            </a:pPr>
            <a:r>
              <a:t>{</a:t>
            </a:r>
            <a:r>
              <a:rPr i="1"/>
              <a:t>m</a:t>
            </a:r>
            <a:r>
              <a:t> ⇒ </a:t>
            </a:r>
            <a:r>
              <a:rPr i="1"/>
              <a:t>p </a:t>
            </a:r>
            <a:r>
              <a:rPr>
                <a:latin typeface="Symbol"/>
                <a:ea typeface="Symbol"/>
                <a:cs typeface="Symbol"/>
                <a:sym typeface="Symbol"/>
              </a:rPr>
              <a:t>Ú </a:t>
            </a:r>
            <a:r>
              <a:rPr i="1"/>
              <a:t>q, p ⇒ q</a:t>
            </a:r>
            <a:r>
              <a:t>}   ⊨  </a:t>
            </a:r>
            <a:r>
              <a:rPr i="1"/>
              <a:t>m ⇒ q</a:t>
            </a:r>
            <a:r>
              <a: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Universal Introduction (UI)"/>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Universal Introduction (UI)</a:t>
            </a:r>
          </a:p>
        </p:txBody>
      </p:sp>
      <p:grpSp>
        <p:nvGrpSpPr>
          <p:cNvPr id="290" name="Group"/>
          <p:cNvGrpSpPr/>
          <p:nvPr/>
        </p:nvGrpSpPr>
        <p:grpSpPr>
          <a:xfrm>
            <a:off x="3583599" y="3505093"/>
            <a:ext cx="5837603" cy="2743414"/>
            <a:chOff x="0" y="0"/>
            <a:chExt cx="5837602" cy="2743412"/>
          </a:xfrm>
        </p:grpSpPr>
        <p:sp>
          <p:nvSpPr>
            <p:cNvPr id="288" name="φ…"/>
            <p:cNvSpPr txBox="1"/>
            <p:nvPr/>
          </p:nvSpPr>
          <p:spPr>
            <a:xfrm>
              <a:off x="0" y="0"/>
              <a:ext cx="5837603" cy="2743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defRPr sz="3600">
                  <a:latin typeface="+mn-lt"/>
                  <a:ea typeface="+mn-ea"/>
                  <a:cs typeface="+mn-cs"/>
                  <a:sym typeface="Times Roman"/>
                </a:defRPr>
              </a:pPr>
              <a:r>
                <a:t>φ</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"u.f</a:t>
              </a:r>
              <a:r>
                <a:rPr sz="1800"/>
                <a:t>τ⇐ν</a:t>
              </a:r>
            </a:p>
            <a:p>
              <a:pPr>
                <a:defRPr sz="3200">
                  <a:latin typeface="+mn-lt"/>
                  <a:ea typeface="+mn-ea"/>
                  <a:cs typeface="+mn-cs"/>
                  <a:sym typeface="Times Roman"/>
                </a:defRPr>
              </a:pPr>
              <a:r>
                <a:t>where τ is a placeholder</a:t>
              </a:r>
            </a:p>
            <a:p>
              <a:pPr>
                <a:defRPr sz="3200">
                  <a:latin typeface="+mn-lt"/>
                  <a:ea typeface="+mn-ea"/>
                  <a:cs typeface="+mn-cs"/>
                  <a:sym typeface="Times Roman"/>
                </a:defRPr>
              </a:pPr>
              <a:r>
                <a:t>not used in any </a:t>
              </a:r>
              <a:r>
                <a:rPr i="1"/>
                <a:t>active</a:t>
              </a:r>
              <a:r>
                <a:t> assumption</a:t>
              </a:r>
            </a:p>
          </p:txBody>
        </p:sp>
        <p:sp>
          <p:nvSpPr>
            <p:cNvPr id="289" name="Line"/>
            <p:cNvSpPr/>
            <p:nvPr/>
          </p:nvSpPr>
          <p:spPr>
            <a:xfrm>
              <a:off x="51090" y="895640"/>
              <a:ext cx="1763699"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
        <p:nvSpPr>
          <p:cNvPr id="291" name="NB: φτ⇐ν is an instance of φ with all occurrences of τ replaced by ν."/>
          <p:cNvSpPr txBox="1"/>
          <p:nvPr/>
        </p:nvSpPr>
        <p:spPr>
          <a:xfrm>
            <a:off x="863587" y="7709267"/>
            <a:ext cx="11244760" cy="6192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mn-lt"/>
                <a:ea typeface="+mn-ea"/>
                <a:cs typeface="+mn-cs"/>
                <a:sym typeface="Times Roman"/>
              </a:defRPr>
            </a:pPr>
            <a:r>
              <a:rPr sz="3200"/>
              <a:t>NB: </a:t>
            </a:r>
            <a:r>
              <a:rPr>
                <a:latin typeface="Symbol"/>
                <a:ea typeface="Symbol"/>
                <a:cs typeface="Symbol"/>
                <a:sym typeface="Symbol"/>
              </a:rPr>
              <a:t>f</a:t>
            </a:r>
            <a:r>
              <a:rPr sz="1800"/>
              <a:t>τ⇐ν </a:t>
            </a:r>
            <a:r>
              <a:rPr sz="3200"/>
              <a:t>is an instance of φ with </a:t>
            </a:r>
            <a:r>
              <a:rPr i="1" sz="3200"/>
              <a:t>all</a:t>
            </a:r>
            <a:r>
              <a:rPr sz="3200"/>
              <a:t> occurrences of τ replaced by ν.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Object Constants: jane, ...…"/>
          <p:cNvSpPr txBox="1"/>
          <p:nvPr/>
        </p:nvSpPr>
        <p:spPr>
          <a:xfrm>
            <a:off x="977899" y="1625599"/>
            <a:ext cx="11290301" cy="50388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t>Object Constants: </a:t>
            </a:r>
            <a:r>
              <a:rPr i="1"/>
              <a:t>jane</a:t>
            </a:r>
            <a:r>
              <a:t>, ...</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Placehoders: </a:t>
            </a:r>
            <a:r>
              <a:rPr i="1"/>
              <a:t>c, ...</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a:t>
            </a:r>
          </a:p>
          <a:p>
            <a:pPr marL="57799" marR="57799" algn="ctr" defTabSz="1295400">
              <a:buClr>
                <a:srgbClr val="000000"/>
              </a:buClr>
              <a:buFont typeface="Times Roman"/>
              <a:defRPr sz="3600">
                <a:uFill>
                  <a:solidFill>
                    <a:srgbClr val="000000"/>
                  </a:solidFill>
                </a:uFill>
                <a:latin typeface="+mn-lt"/>
                <a:ea typeface="+mn-ea"/>
                <a:cs typeface="+mn-cs"/>
                <a:sym typeface="Times Roman"/>
              </a:defRPr>
            </a:pPr>
            <a:r>
              <a:rPr i="1"/>
              <a:t>hates</a:t>
            </a:r>
            <a:r>
              <a:t>(</a:t>
            </a:r>
            <a:r>
              <a:rPr i="1"/>
              <a:t>c</a:t>
            </a:r>
            <a:r>
              <a:t>,</a:t>
            </a:r>
            <a:r>
              <a:rPr i="1"/>
              <a:t>jane</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Conclusion:</a:t>
            </a:r>
          </a:p>
          <a:p>
            <a:pPr marL="57799" marR="57799" algn="ctr"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a:t>
            </a:r>
            <a:r>
              <a:rPr i="1"/>
              <a:t>x</a:t>
            </a:r>
            <a:r>
              <a:t>.</a:t>
            </a:r>
            <a:r>
              <a:rPr i="1"/>
              <a:t>hates</a:t>
            </a:r>
            <a:r>
              <a:t>(</a:t>
            </a:r>
            <a:r>
              <a:rPr i="1"/>
              <a:t>x</a:t>
            </a:r>
            <a:r>
              <a:t>,</a:t>
            </a:r>
            <a:r>
              <a:rPr i="1"/>
              <a:t>jane</a:t>
            </a:r>
            <a:r>
              <a:t>)</a:t>
            </a:r>
          </a:p>
        </p:txBody>
      </p:sp>
      <p:sp>
        <p:nvSpPr>
          <p:cNvPr id="296" name="UI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UI Example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Object Constants: jane, ...…"/>
          <p:cNvSpPr txBox="1"/>
          <p:nvPr/>
        </p:nvSpPr>
        <p:spPr>
          <a:xfrm>
            <a:off x="977899" y="1625599"/>
            <a:ext cx="11290301" cy="5061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t>Object Constants: </a:t>
            </a:r>
            <a:r>
              <a:rPr i="1"/>
              <a:t>jane</a:t>
            </a:r>
            <a:r>
              <a:t>, ...</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Placehoders: </a:t>
            </a:r>
            <a:r>
              <a:rPr i="1"/>
              <a:t>c, ...</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i="1"/>
              <a:t>hates</a:t>
            </a:r>
            <a:r>
              <a:t>(</a:t>
            </a:r>
            <a:r>
              <a:rPr i="1"/>
              <a:t>c</a:t>
            </a:r>
            <a:r>
              <a:t>,</a:t>
            </a:r>
            <a:r>
              <a:rPr i="1"/>
              <a:t>jane</a:t>
            </a:r>
            <a:r>
              <a:t>) ⇒ </a:t>
            </a:r>
            <a:r>
              <a:rPr i="1"/>
              <a:t>hates</a:t>
            </a:r>
            <a:r>
              <a:t>(</a:t>
            </a:r>
            <a:r>
              <a:rPr i="1"/>
              <a:t>jane</a:t>
            </a:r>
            <a:r>
              <a:t>,</a:t>
            </a:r>
            <a:r>
              <a:rPr i="1"/>
              <a:t>c</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Conclusion: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hates</a:t>
            </a:r>
            <a:r>
              <a:t>(</a:t>
            </a:r>
            <a:r>
              <a:rPr i="1"/>
              <a:t>x</a:t>
            </a:r>
            <a:r>
              <a:t>,</a:t>
            </a:r>
            <a:r>
              <a:rPr i="1"/>
              <a:t>jane</a:t>
            </a:r>
            <a:r>
              <a:t>) ⇒ </a:t>
            </a:r>
            <a:r>
              <a:rPr i="1"/>
              <a:t>hates</a:t>
            </a:r>
            <a:r>
              <a:t>(</a:t>
            </a:r>
            <a:r>
              <a:rPr i="1"/>
              <a:t>jane</a:t>
            </a:r>
            <a:r>
              <a:t>,</a:t>
            </a:r>
            <a:r>
              <a:rPr i="1"/>
              <a:t>x</a:t>
            </a:r>
            <a:r>
              <a:t>))	       </a:t>
            </a:r>
            <a:r>
              <a:rPr i="1"/>
              <a:t>c</a:t>
            </a:r>
            <a:r>
              <a:rPr>
                <a:latin typeface="Symbol"/>
                <a:ea typeface="Symbol"/>
                <a:cs typeface="Symbol"/>
                <a:sym typeface="Symbol"/>
              </a:rPr>
              <a:t>Ü</a:t>
            </a:r>
            <a:r>
              <a:rPr i="1"/>
              <a:t>x</a:t>
            </a:r>
          </a:p>
        </p:txBody>
      </p:sp>
      <p:sp>
        <p:nvSpPr>
          <p:cNvPr id="299" name="UI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UI Example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Example</a:t>
            </a:r>
          </a:p>
        </p:txBody>
      </p:sp>
      <p:sp>
        <p:nvSpPr>
          <p:cNvPr id="302" name="Premises:…"/>
          <p:cNvSpPr txBox="1"/>
          <p:nvPr/>
        </p:nvSpPr>
        <p:spPr>
          <a:xfrm>
            <a:off x="977899" y="1625599"/>
            <a:ext cx="11290301" cy="4236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Premises:</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a:t>
            </a:r>
          </a:p>
          <a:p>
            <a:pPr marL="57799" marR="57799" defTabSz="1295400">
              <a:spcBef>
                <a:spcPts val="900"/>
              </a:spcBef>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p</a:t>
            </a:r>
            <a:r>
              <a:t>(</a:t>
            </a:r>
            <a:r>
              <a:rPr i="1"/>
              <a:t>x</a:t>
            </a:r>
            <a:r>
              <a:t>)</a:t>
            </a:r>
          </a:p>
          <a:p>
            <a:pPr marL="57799" marR="57799" defTabSz="1295400">
              <a:spcBef>
                <a:spcPts val="900"/>
              </a:spcBef>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Goal:</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q</a:t>
            </a:r>
            <a:r>
              <a:t>(</a:t>
            </a:r>
            <a:r>
              <a:rPr i="1"/>
              <a:t>x</a:t>
            </a:r>
            <a:r>
              <a: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Proof"/>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Proof</a:t>
            </a:r>
          </a:p>
        </p:txBody>
      </p:sp>
      <p:graphicFrame>
        <p:nvGraphicFramePr>
          <p:cNvPr id="307" name="Group"/>
          <p:cNvGraphicFramePr/>
          <p:nvPr/>
        </p:nvGraphicFramePr>
        <p:xfrm>
          <a:off x="1824447" y="2804926"/>
          <a:ext cx="9097799" cy="422425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51032"/>
                <a:gridCol w="6239605"/>
                <a:gridCol w="2203986"/>
              </a:tblGrid>
              <a:tr h="703512">
                <a:tc>
                  <a:txBody>
                    <a:bodyPr/>
                    <a:lstStyle/>
                    <a:p>
                      <a:pPr marL="57799" marR="57799" algn="l" defTabSz="1295400">
                        <a:spcBef>
                          <a:spcPts val="900"/>
                        </a:spcBef>
                        <a:defRPr>
                          <a:uFillTx/>
                        </a:defRPr>
                      </a:pPr>
                      <a:r>
                        <a:rPr sz="3600">
                          <a:uFill>
                            <a:solidFill>
                              <a:srgbClr val="000000"/>
                            </a:solidFill>
                          </a:uFill>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x</a:t>
                      </a:r>
                      <a:r>
                        <a:t>.</a:t>
                      </a:r>
                      <a:r>
                        <a:rPr i="1"/>
                        <a:t>p</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p</a:t>
                      </a:r>
                      <a:r>
                        <a:t>(</a:t>
                      </a:r>
                      <a:r>
                        <a:rPr i="1"/>
                        <a:t>c</a:t>
                      </a:r>
                      <a:r>
                        <a:t>) </a:t>
                      </a:r>
                      <a:r>
                        <a:rPr>
                          <a:latin typeface="Symbol"/>
                          <a:ea typeface="Symbol"/>
                          <a:cs typeface="Symbol"/>
                          <a:sym typeface="Symbol"/>
                        </a:rPr>
                        <a:t>Þ</a:t>
                      </a: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1</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p</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2</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IE:  4, 3</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x</a:t>
                      </a:r>
                      <a:r>
                        <a:t>.</a:t>
                      </a:r>
                      <a:r>
                        <a:rPr i="1"/>
                        <a:t>q</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UI: 5</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Problem"/>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Problem</a:t>
            </a:r>
          </a:p>
        </p:txBody>
      </p:sp>
      <p:sp>
        <p:nvSpPr>
          <p:cNvPr id="310" name="Premises:…"/>
          <p:cNvSpPr txBox="1"/>
          <p:nvPr/>
        </p:nvSpPr>
        <p:spPr>
          <a:xfrm>
            <a:off x="977899" y="1625599"/>
            <a:ext cx="11290301" cy="41140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Premises:</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a:t>
            </a:r>
          </a:p>
          <a:p>
            <a:pPr marL="57799" marR="57799" defTabSz="1295400">
              <a:spcBef>
                <a:spcPts val="900"/>
              </a:spcBef>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q</a:t>
            </a:r>
            <a:r>
              <a:t>(</a:t>
            </a:r>
            <a:r>
              <a:rPr i="1"/>
              <a:t>x</a:t>
            </a:r>
            <a:r>
              <a:t>) </a:t>
            </a:r>
            <a:r>
              <a:rPr>
                <a:latin typeface="Symbol"/>
                <a:ea typeface="Symbol"/>
                <a:cs typeface="Symbol"/>
                <a:sym typeface="Symbol"/>
              </a:rPr>
              <a:t>Þ</a:t>
            </a:r>
            <a:r>
              <a:t> </a:t>
            </a:r>
            <a:r>
              <a:rPr i="1"/>
              <a:t>r</a:t>
            </a:r>
            <a:r>
              <a:t>(</a:t>
            </a:r>
            <a:r>
              <a:rPr i="1"/>
              <a:t>x</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Goal:</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r</a:t>
            </a:r>
            <a:r>
              <a:t>(</a:t>
            </a:r>
            <a:r>
              <a:rPr i="1"/>
              <a:t>x</a:t>
            </a:r>
            <a:r>
              <a: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Proof"/>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Proof</a:t>
            </a:r>
          </a:p>
        </p:txBody>
      </p:sp>
      <p:grpSp>
        <p:nvGrpSpPr>
          <p:cNvPr id="317" name="Group"/>
          <p:cNvGrpSpPr/>
          <p:nvPr/>
        </p:nvGrpSpPr>
        <p:grpSpPr>
          <a:xfrm>
            <a:off x="1319017" y="2277186"/>
            <a:ext cx="10369941" cy="6037907"/>
            <a:chOff x="25400" y="25400"/>
            <a:chExt cx="10369939" cy="6037905"/>
          </a:xfrm>
        </p:grpSpPr>
        <p:graphicFrame>
          <p:nvGraphicFramePr>
            <p:cNvPr id="315" name="Table 1"/>
            <p:cNvGraphicFramePr/>
            <p:nvPr/>
          </p:nvGraphicFramePr>
          <p:xfrm>
            <a:off x="25400" y="25400"/>
            <a:ext cx="10369940" cy="6037906"/>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35667"/>
                  <a:gridCol w="7218821"/>
                  <a:gridCol w="2512276"/>
                </a:tblGrid>
                <a:tr h="670525">
                  <a:tc>
                    <a:txBody>
                      <a:bodyPr/>
                      <a:lstStyle/>
                      <a:p>
                        <a:pPr marL="57799" marR="57799" defTabSz="1295400">
                          <a:spcBef>
                            <a:spcPts val="900"/>
                          </a:spcBef>
                          <a:defRPr sz="1800"/>
                        </a:pPr>
                        <a:r>
                          <a:rPr sz="3600">
                            <a:uFill>
                              <a:solidFill>
                                <a:srgbClr val="000000"/>
                              </a:solidFill>
                            </a:uFill>
                            <a:sym typeface="Times Roman"/>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q</a:t>
                        </a:r>
                        <a:r>
                          <a:t>(</a:t>
                        </a:r>
                        <a:r>
                          <a:rPr i="1"/>
                          <a:t>x</a:t>
                        </a:r>
                        <a:r>
                          <a:t>) </a:t>
                        </a:r>
                        <a:r>
                          <a:rPr>
                            <a:latin typeface="Symbol"/>
                            <a:ea typeface="Symbol"/>
                            <a:cs typeface="Symbol"/>
                            <a:sym typeface="Symbol"/>
                          </a:rPr>
                          <a:t>Þ</a:t>
                        </a:r>
                        <a:r>
                          <a:t> </a:t>
                        </a:r>
                        <a:r>
                          <a:rPr i="1"/>
                          <a:t>r</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a:t>
                        </a: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1</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q</a:t>
                        </a:r>
                        <a:r>
                          <a:t>(</a:t>
                        </a:r>
                        <a:r>
                          <a:rPr i="1"/>
                          <a:t>c</a:t>
                        </a:r>
                        <a:r>
                          <a:t>) </a:t>
                        </a:r>
                        <a:r>
                          <a:rPr>
                            <a:latin typeface="Symbol"/>
                            <a:ea typeface="Symbol"/>
                            <a:cs typeface="Symbol"/>
                            <a:sym typeface="Symbol"/>
                          </a:rPr>
                          <a:t>Þ</a:t>
                        </a: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2</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p</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Assumptionn</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IE: 5, 3</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7.</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IE: 6, 4</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8.</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a:t>
                        </a: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II:  5, 7</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9.</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r</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UI: 8</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316" name="Line"/>
            <p:cNvSpPr/>
            <p:nvPr/>
          </p:nvSpPr>
          <p:spPr>
            <a:xfrm flipV="1">
              <a:off x="814014" y="2873129"/>
              <a:ext cx="1" cy="1723739"/>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General Lovers"/>
          <p:cNvSpPr txBox="1"/>
          <p:nvPr>
            <p:ph type="title"/>
          </p:nvPr>
        </p:nvSpPr>
        <p:spPr>
          <a:xfrm>
            <a:off x="977899" y="-1"/>
            <a:ext cx="11049001" cy="1549401"/>
          </a:xfrm>
          <a:prstGeom prst="rect">
            <a:avLst/>
          </a:prstGeom>
        </p:spPr>
        <p:txBody>
          <a:bodyPr/>
          <a:lstStyle/>
          <a:p>
            <a:pPr/>
            <a:r>
              <a:t>General Lovers</a:t>
            </a:r>
          </a:p>
        </p:txBody>
      </p:sp>
      <p:sp>
        <p:nvSpPr>
          <p:cNvPr id="320" name="Everybody loves somebody.  Everybody loves a lover. Show that everybody loves everybody.…"/>
          <p:cNvSpPr txBox="1"/>
          <p:nvPr/>
        </p:nvSpPr>
        <p:spPr>
          <a:xfrm>
            <a:off x="977899" y="1566897"/>
            <a:ext cx="11074401" cy="56295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r>
              <a:t>Everybody loves somebody.  Everybody loves a lover. Show that everybody loves everybody.</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Premises:</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y</a:t>
            </a:r>
            <a:r>
              <a:t>.</a:t>
            </a:r>
            <a:r>
              <a:rPr>
                <a:latin typeface="Symbol"/>
                <a:ea typeface="Symbol"/>
                <a:cs typeface="Symbol"/>
                <a:sym typeface="Symbol"/>
              </a:rPr>
              <a:t>$</a:t>
            </a:r>
            <a:r>
              <a:rPr i="1"/>
              <a:t>z</a:t>
            </a:r>
            <a:r>
              <a:t>.</a:t>
            </a:r>
            <a:r>
              <a:rPr i="1"/>
              <a:t>loves</a:t>
            </a:r>
            <a:r>
              <a:t>(</a:t>
            </a:r>
            <a:r>
              <a:rPr i="1"/>
              <a:t>y</a:t>
            </a:r>
            <a:r>
              <a:t>,</a:t>
            </a:r>
            <a:r>
              <a:rPr i="1"/>
              <a:t>z</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a:latin typeface="Symbol"/>
                <a:ea typeface="Symbol"/>
                <a:cs typeface="Symbol"/>
                <a:sym typeface="Symbol"/>
              </a:rPr>
              <a:t>"</a:t>
            </a:r>
            <a:r>
              <a:rPr i="1"/>
              <a:t>y</a:t>
            </a:r>
            <a:r>
              <a:t>.(</a:t>
            </a:r>
            <a:r>
              <a:rPr>
                <a:latin typeface="Symbol"/>
                <a:ea typeface="Symbol"/>
                <a:cs typeface="Symbol"/>
                <a:sym typeface="Symbol"/>
              </a:rPr>
              <a:t>$</a:t>
            </a:r>
            <a:r>
              <a:rPr i="1"/>
              <a:t>z</a:t>
            </a:r>
            <a:r>
              <a:t>.</a:t>
            </a:r>
            <a:r>
              <a:rPr i="1"/>
              <a:t>loves</a:t>
            </a:r>
            <a:r>
              <a:t>(</a:t>
            </a:r>
            <a:r>
              <a:rPr i="1"/>
              <a:t>y</a:t>
            </a:r>
            <a:r>
              <a:t>,</a:t>
            </a:r>
            <a:r>
              <a:rPr i="1"/>
              <a:t>z</a:t>
            </a:r>
            <a:r>
              <a:t>) </a:t>
            </a:r>
            <a:r>
              <a:rPr>
                <a:latin typeface="Symbol"/>
                <a:ea typeface="Symbol"/>
                <a:cs typeface="Symbol"/>
                <a:sym typeface="Symbol"/>
              </a:rPr>
              <a:t>Þ</a:t>
            </a:r>
            <a:r>
              <a:t> </a:t>
            </a:r>
            <a:r>
              <a:rPr i="1"/>
              <a:t>loves</a:t>
            </a:r>
            <a:r>
              <a:t>(</a:t>
            </a:r>
            <a:r>
              <a:rPr i="1"/>
              <a:t>x</a:t>
            </a:r>
            <a:r>
              <a:t>,</a:t>
            </a:r>
            <a:r>
              <a:rPr i="1"/>
              <a:t>y</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Conclusion: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a:latin typeface="Symbol"/>
                <a:ea typeface="Symbol"/>
                <a:cs typeface="Symbol"/>
                <a:sym typeface="Symbol"/>
              </a:rPr>
              <a:t>"</a:t>
            </a:r>
            <a:r>
              <a:rPr i="1"/>
              <a:t>y</a:t>
            </a:r>
            <a:r>
              <a:t>.</a:t>
            </a:r>
            <a:r>
              <a:rPr i="1"/>
              <a:t>loves</a:t>
            </a:r>
            <a:r>
              <a:t>(</a:t>
            </a:r>
            <a:r>
              <a:rPr i="1"/>
              <a:t>x</a:t>
            </a:r>
            <a:r>
              <a:t>,</a:t>
            </a:r>
            <a:r>
              <a:rPr i="1"/>
              <a:t>y</a:t>
            </a:r>
            <a:r>
              <a:t>)</a:t>
            </a:r>
          </a:p>
        </p:txBody>
      </p:sp>
      <p:sp>
        <p:nvSpPr>
          <p:cNvPr id="321" name="Lover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Lovers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Everybody loves somebody.  Everybody loves a lover. Show that everybody loves everybody."/>
          <p:cNvSpPr txBox="1"/>
          <p:nvPr/>
        </p:nvSpPr>
        <p:spPr>
          <a:xfrm>
            <a:off x="977899" y="1566897"/>
            <a:ext cx="11074401"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defTabSz="1295400">
              <a:buClr>
                <a:srgbClr val="000000"/>
              </a:buClr>
              <a:buFont typeface="Times Roman"/>
              <a:defRPr sz="3600">
                <a:uFill>
                  <a:solidFill>
                    <a:srgbClr val="000000"/>
                  </a:solidFill>
                </a:uFill>
                <a:latin typeface="+mn-lt"/>
                <a:ea typeface="+mn-ea"/>
                <a:cs typeface="+mn-cs"/>
                <a:sym typeface="Times Roman"/>
              </a:defRPr>
            </a:lvl1pPr>
          </a:lstStyle>
          <a:p>
            <a:pPr/>
            <a:r>
              <a:t>Everybody loves somebody.  Everybody loves a lover. Show that everybody loves everybody.</a:t>
            </a:r>
          </a:p>
        </p:txBody>
      </p:sp>
      <p:graphicFrame>
        <p:nvGraphicFramePr>
          <p:cNvPr id="326" name="Table 1"/>
          <p:cNvGraphicFramePr/>
          <p:nvPr/>
        </p:nvGraphicFramePr>
        <p:xfrm>
          <a:off x="1743633" y="3362236"/>
          <a:ext cx="9520709" cy="5247965"/>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583594"/>
                <a:gridCol w="6694518"/>
                <a:gridCol w="2239419"/>
              </a:tblGrid>
              <a:tr h="655598">
                <a:tc>
                  <a:txBody>
                    <a:bodyPr/>
                    <a:lstStyle/>
                    <a:p>
                      <a:pPr marL="57799" marR="57799" algn="l" defTabSz="1295400">
                        <a:spcBef>
                          <a:spcPts val="900"/>
                        </a:spcBef>
                        <a:defRPr>
                          <a:uFillTx/>
                        </a:defRPr>
                      </a:pPr>
                      <a:r>
                        <a:rPr sz="3600">
                          <a:uFill>
                            <a:solidFill>
                              <a:srgbClr val="000000"/>
                            </a:solidFill>
                          </a:uFill>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y</a:t>
                      </a:r>
                      <a:r>
                        <a:t>.</a:t>
                      </a:r>
                      <a:r>
                        <a:rPr>
                          <a:latin typeface="Symbol"/>
                          <a:ea typeface="Symbol"/>
                          <a:cs typeface="Symbol"/>
                          <a:sym typeface="Symbol"/>
                        </a:rPr>
                        <a:t>$</a:t>
                      </a:r>
                      <a:r>
                        <a:rPr i="1"/>
                        <a:t>z</a:t>
                      </a:r>
                      <a:r>
                        <a:t>.</a:t>
                      </a:r>
                      <a:r>
                        <a:rPr i="1"/>
                        <a:t>loves</a:t>
                      </a:r>
                      <a:r>
                        <a:t>(</a:t>
                      </a:r>
                      <a:r>
                        <a:rPr i="1"/>
                        <a:t>y</a:t>
                      </a:r>
                      <a:r>
                        <a:t>,</a:t>
                      </a:r>
                      <a:r>
                        <a:rPr i="1"/>
                        <a:t>z</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655598">
                <a:tc>
                  <a:txBody>
                    <a:bodyPr/>
                    <a:lstStyle/>
                    <a:p>
                      <a:pPr marL="57799" marR="57799" algn="l" defTabSz="1295400">
                        <a:spcBef>
                          <a:spcPts val="900"/>
                        </a:spcBef>
                        <a:defRPr>
                          <a:uFillTx/>
                        </a:defRPr>
                      </a:pPr>
                      <a:r>
                        <a:rPr sz="3600">
                          <a:uFill>
                            <a:solidFill>
                              <a:srgbClr val="000000"/>
                            </a:solidFill>
                          </a:uFill>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x</a:t>
                      </a:r>
                      <a:r>
                        <a:t>.</a:t>
                      </a:r>
                      <a:r>
                        <a:rPr>
                          <a:latin typeface="Symbol"/>
                          <a:ea typeface="Symbol"/>
                          <a:cs typeface="Symbol"/>
                          <a:sym typeface="Symbol"/>
                        </a:rPr>
                        <a:t>"</a:t>
                      </a:r>
                      <a:r>
                        <a:rPr i="1"/>
                        <a:t>y</a:t>
                      </a:r>
                      <a:r>
                        <a:t>.(</a:t>
                      </a:r>
                      <a:r>
                        <a:rPr>
                          <a:latin typeface="Symbol"/>
                          <a:ea typeface="Symbol"/>
                          <a:cs typeface="Symbol"/>
                          <a:sym typeface="Symbol"/>
                        </a:rPr>
                        <a:t>$</a:t>
                      </a:r>
                      <a:r>
                        <a:rPr i="1"/>
                        <a:t>z</a:t>
                      </a:r>
                      <a:r>
                        <a:t>.</a:t>
                      </a:r>
                      <a:r>
                        <a:rPr i="1"/>
                        <a:t>loves</a:t>
                      </a:r>
                      <a:r>
                        <a:t>(</a:t>
                      </a:r>
                      <a:r>
                        <a:rPr i="1"/>
                        <a:t>y</a:t>
                      </a:r>
                      <a:r>
                        <a:t>,</a:t>
                      </a:r>
                      <a:r>
                        <a:rPr i="1"/>
                        <a:t>z</a:t>
                      </a:r>
                      <a:r>
                        <a:t>) </a:t>
                      </a:r>
                      <a:r>
                        <a:rPr>
                          <a:latin typeface="Symbol"/>
                          <a:ea typeface="Symbol"/>
                          <a:cs typeface="Symbol"/>
                          <a:sym typeface="Symbol"/>
                        </a:rPr>
                        <a:t>Þ</a:t>
                      </a:r>
                      <a:r>
                        <a:t> </a:t>
                      </a:r>
                      <a:r>
                        <a:rPr i="1"/>
                        <a:t>loves</a:t>
                      </a:r>
                      <a:r>
                        <a:t>(</a:t>
                      </a:r>
                      <a:r>
                        <a:rPr i="1"/>
                        <a:t>x</a:t>
                      </a:r>
                      <a:r>
                        <a:t>,</a:t>
                      </a:r>
                      <a:r>
                        <a:rPr i="1"/>
                        <a:t>y</a:t>
                      </a:r>
                      <a:r>
                        <a:t>)) </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655598">
                <a:tc>
                  <a:txBody>
                    <a:bodyPr/>
                    <a:lstStyle/>
                    <a:p>
                      <a:pPr marL="57799" marR="57799" algn="l" defTabSz="1295400">
                        <a:spcBef>
                          <a:spcPts val="900"/>
                        </a:spcBef>
                        <a:defRPr>
                          <a:uFillTx/>
                        </a:defRPr>
                      </a:pPr>
                      <a:r>
                        <a:rPr sz="3600">
                          <a:uFill>
                            <a:solidFill>
                              <a:srgbClr val="000000"/>
                            </a:solidFill>
                          </a:uFill>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z</a:t>
                      </a:r>
                      <a:r>
                        <a:t>.</a:t>
                      </a:r>
                      <a:r>
                        <a:rPr i="1"/>
                        <a:t>loves</a:t>
                      </a:r>
                      <a:r>
                        <a:t>(</a:t>
                      </a:r>
                      <a:r>
                        <a:rPr i="1"/>
                        <a:t>d</a:t>
                      </a:r>
                      <a:r>
                        <a:t>,</a:t>
                      </a:r>
                      <a:r>
                        <a:rPr i="1"/>
                        <a:t>z</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1</a:t>
                      </a:r>
                    </a:p>
                  </a:txBody>
                  <a:tcPr marL="50800" marR="50800" marT="50800" marB="50800" anchor="t" anchorCtr="0" horzOverflow="overflow">
                    <a:lnL w="3175">
                      <a:miter lim="400000"/>
                    </a:lnL>
                    <a:lnR w="3175">
                      <a:miter lim="400000"/>
                    </a:lnR>
                    <a:lnT w="3175">
                      <a:miter lim="400000"/>
                    </a:lnT>
                    <a:lnB w="3175">
                      <a:miter lim="400000"/>
                    </a:lnB>
                  </a:tcPr>
                </a:tc>
              </a:tr>
              <a:tr h="655598">
                <a:tc>
                  <a:txBody>
                    <a:bodyPr/>
                    <a:lstStyle/>
                    <a:p>
                      <a:pPr marL="57799" marR="57799" algn="l" defTabSz="1295400">
                        <a:spcBef>
                          <a:spcPts val="900"/>
                        </a:spcBef>
                        <a:defRPr>
                          <a:uFillTx/>
                        </a:defRPr>
                      </a:pPr>
                      <a:r>
                        <a:rPr sz="3600">
                          <a:uFill>
                            <a:solidFill>
                              <a:srgbClr val="000000"/>
                            </a:solidFill>
                          </a:uFill>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y</a:t>
                      </a:r>
                      <a:r>
                        <a:t>.(</a:t>
                      </a:r>
                      <a:r>
                        <a:rPr>
                          <a:latin typeface="Symbol"/>
                          <a:ea typeface="Symbol"/>
                          <a:cs typeface="Symbol"/>
                          <a:sym typeface="Symbol"/>
                        </a:rPr>
                        <a:t>$</a:t>
                      </a:r>
                      <a:r>
                        <a:rPr i="1"/>
                        <a:t>z</a:t>
                      </a:r>
                      <a:r>
                        <a:t>.</a:t>
                      </a:r>
                      <a:r>
                        <a:rPr i="1"/>
                        <a:t>loves</a:t>
                      </a:r>
                      <a:r>
                        <a:t>(</a:t>
                      </a:r>
                      <a:r>
                        <a:rPr i="1"/>
                        <a:t>y</a:t>
                      </a:r>
                      <a:r>
                        <a:t>,</a:t>
                      </a:r>
                      <a:r>
                        <a:rPr i="1"/>
                        <a:t>z</a:t>
                      </a:r>
                      <a:r>
                        <a:t>) </a:t>
                      </a:r>
                      <a:r>
                        <a:rPr>
                          <a:latin typeface="Symbol"/>
                          <a:ea typeface="Symbol"/>
                          <a:cs typeface="Symbol"/>
                          <a:sym typeface="Symbol"/>
                        </a:rPr>
                        <a:t>Þ</a:t>
                      </a:r>
                      <a:r>
                        <a:t> </a:t>
                      </a:r>
                      <a:r>
                        <a:rPr i="1"/>
                        <a:t>loves</a:t>
                      </a:r>
                      <a:r>
                        <a:t>(</a:t>
                      </a:r>
                      <a:r>
                        <a:rPr i="1"/>
                        <a:t>c</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2</a:t>
                      </a:r>
                    </a:p>
                  </a:txBody>
                  <a:tcPr marL="50800" marR="50800" marT="50800" marB="50800" anchor="t" anchorCtr="0" horzOverflow="overflow">
                    <a:lnL w="3175">
                      <a:miter lim="400000"/>
                    </a:lnL>
                    <a:lnR w="3175">
                      <a:miter lim="400000"/>
                    </a:lnR>
                    <a:lnT w="3175">
                      <a:miter lim="400000"/>
                    </a:lnT>
                    <a:lnB w="3175">
                      <a:miter lim="400000"/>
                    </a:lnB>
                  </a:tcPr>
                </a:tc>
              </a:tr>
              <a:tr h="655598">
                <a:tc>
                  <a:txBody>
                    <a:bodyPr/>
                    <a:lstStyle/>
                    <a:p>
                      <a:pPr marL="57799" marR="57799" algn="l" defTabSz="1295400">
                        <a:spcBef>
                          <a:spcPts val="900"/>
                        </a:spcBef>
                        <a:defRPr>
                          <a:uFillTx/>
                        </a:defRPr>
                      </a:pPr>
                      <a:r>
                        <a:rPr sz="3600">
                          <a:uFill>
                            <a:solidFill>
                              <a:srgbClr val="000000"/>
                            </a:solidFill>
                          </a:uFill>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z</a:t>
                      </a:r>
                      <a:r>
                        <a:t>.</a:t>
                      </a:r>
                      <a:r>
                        <a:rPr i="1"/>
                        <a:t>loves</a:t>
                      </a:r>
                      <a:r>
                        <a:t>(</a:t>
                      </a:r>
                      <a:r>
                        <a:rPr i="1"/>
                        <a:t>d</a:t>
                      </a:r>
                      <a:r>
                        <a:t>,</a:t>
                      </a:r>
                      <a:r>
                        <a:rPr i="1"/>
                        <a:t>z</a:t>
                      </a:r>
                      <a:r>
                        <a:t>) </a:t>
                      </a:r>
                      <a:r>
                        <a:rPr>
                          <a:latin typeface="Symbol"/>
                          <a:ea typeface="Symbol"/>
                          <a:cs typeface="Symbol"/>
                          <a:sym typeface="Symbol"/>
                        </a:rPr>
                        <a:t>Þ</a:t>
                      </a:r>
                      <a:r>
                        <a:t> </a:t>
                      </a:r>
                      <a:r>
                        <a:rPr i="1"/>
                        <a:t>loves</a:t>
                      </a:r>
                      <a:r>
                        <a:t>(</a:t>
                      </a:r>
                      <a:r>
                        <a:rPr i="1"/>
                        <a:t>c</a:t>
                      </a:r>
                      <a:r>
                        <a:t>,</a:t>
                      </a:r>
                      <a:r>
                        <a:rPr i="1"/>
                        <a:t>d</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4</a:t>
                      </a:r>
                    </a:p>
                  </a:txBody>
                  <a:tcPr marL="50800" marR="50800" marT="50800" marB="50800" anchor="t" anchorCtr="0" horzOverflow="overflow">
                    <a:lnL w="3175">
                      <a:miter lim="400000"/>
                    </a:lnL>
                    <a:lnR w="3175">
                      <a:miter lim="400000"/>
                    </a:lnR>
                    <a:lnT w="3175">
                      <a:miter lim="400000"/>
                    </a:lnT>
                    <a:lnB w="3175">
                      <a:miter lim="400000"/>
                    </a:lnB>
                  </a:tcPr>
                </a:tc>
              </a:tr>
              <a:tr h="655598">
                <a:tc>
                  <a:txBody>
                    <a:bodyPr/>
                    <a:lstStyle/>
                    <a:p>
                      <a:pPr marL="57799" marR="57799" algn="l" defTabSz="1295400">
                        <a:spcBef>
                          <a:spcPts val="900"/>
                        </a:spcBef>
                        <a:defRPr>
                          <a:uFillTx/>
                        </a:defRPr>
                      </a:pPr>
                      <a:r>
                        <a:rPr sz="3600">
                          <a:uFill>
                            <a:solidFill>
                              <a:srgbClr val="000000"/>
                            </a:solidFill>
                          </a:uFill>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loves</a:t>
                      </a:r>
                      <a:r>
                        <a:t>(</a:t>
                      </a:r>
                      <a:r>
                        <a:rPr i="1"/>
                        <a:t>c</a:t>
                      </a:r>
                      <a:r>
                        <a:t>,</a:t>
                      </a:r>
                      <a:r>
                        <a:rPr i="1"/>
                        <a:t>d</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IE: 5, 3</a:t>
                      </a:r>
                    </a:p>
                  </a:txBody>
                  <a:tcPr marL="50800" marR="50800" marT="50800" marB="50800" anchor="t" anchorCtr="0" horzOverflow="overflow">
                    <a:lnL w="3175">
                      <a:miter lim="400000"/>
                    </a:lnL>
                    <a:lnR w="3175">
                      <a:miter lim="400000"/>
                    </a:lnR>
                    <a:lnT w="3175">
                      <a:miter lim="400000"/>
                    </a:lnT>
                    <a:lnB w="3175">
                      <a:miter lim="400000"/>
                    </a:lnB>
                  </a:tcPr>
                </a:tc>
              </a:tr>
              <a:tr h="655598">
                <a:tc>
                  <a:txBody>
                    <a:bodyPr/>
                    <a:lstStyle/>
                    <a:p>
                      <a:pPr marL="57799" marR="57799" algn="l" defTabSz="1295400">
                        <a:spcBef>
                          <a:spcPts val="900"/>
                        </a:spcBef>
                        <a:defRPr>
                          <a:uFillTx/>
                        </a:defRPr>
                      </a:pPr>
                      <a:r>
                        <a:rPr sz="3600">
                          <a:uFill>
                            <a:solidFill>
                              <a:srgbClr val="000000"/>
                            </a:solidFill>
                          </a:uFill>
                        </a:rPr>
                        <a:t>7.</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y</a:t>
                      </a:r>
                      <a:r>
                        <a:t>.</a:t>
                      </a:r>
                      <a:r>
                        <a:rPr i="1"/>
                        <a:t>loves</a:t>
                      </a:r>
                      <a:r>
                        <a:t>(</a:t>
                      </a:r>
                      <a:r>
                        <a:rPr i="1"/>
                        <a:t>c</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UI: 6</a:t>
                      </a:r>
                    </a:p>
                  </a:txBody>
                  <a:tcPr marL="50800" marR="50800" marT="50800" marB="50800" anchor="t" anchorCtr="0" horzOverflow="overflow">
                    <a:lnL w="3175">
                      <a:miter lim="400000"/>
                    </a:lnL>
                    <a:lnR w="3175">
                      <a:miter lim="400000"/>
                    </a:lnR>
                    <a:lnT w="3175">
                      <a:miter lim="400000"/>
                    </a:lnT>
                    <a:lnB w="3175">
                      <a:miter lim="400000"/>
                    </a:lnB>
                  </a:tcPr>
                </a:tc>
              </a:tr>
              <a:tr h="655598">
                <a:tc>
                  <a:txBody>
                    <a:bodyPr/>
                    <a:lstStyle/>
                    <a:p>
                      <a:pPr marL="57799" marR="57799" algn="l" defTabSz="1295400">
                        <a:spcBef>
                          <a:spcPts val="900"/>
                        </a:spcBef>
                        <a:defRPr>
                          <a:uFillTx/>
                        </a:defRPr>
                      </a:pPr>
                      <a:r>
                        <a:rPr sz="3600">
                          <a:uFill>
                            <a:solidFill>
                              <a:srgbClr val="000000"/>
                            </a:solidFill>
                          </a:uFill>
                        </a:rPr>
                        <a:t>8.</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x</a:t>
                      </a:r>
                      <a:r>
                        <a:t>.</a:t>
                      </a:r>
                      <a:r>
                        <a:rPr>
                          <a:latin typeface="Symbol"/>
                          <a:ea typeface="Symbol"/>
                          <a:cs typeface="Symbol"/>
                          <a:sym typeface="Symbol"/>
                        </a:rPr>
                        <a:t>"</a:t>
                      </a:r>
                      <a:r>
                        <a:rPr i="1"/>
                        <a:t>y</a:t>
                      </a:r>
                      <a:r>
                        <a:t>.</a:t>
                      </a:r>
                      <a:r>
                        <a:rPr i="1"/>
                        <a:t>loves</a:t>
                      </a:r>
                      <a:r>
                        <a:t>(</a:t>
                      </a:r>
                      <a:r>
                        <a:rPr i="1"/>
                        <a:t>x</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UI: 7</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327" name="Proof"/>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Proof</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Universal Introduction (UI)"/>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Universal Introduction (UI)</a:t>
            </a:r>
          </a:p>
        </p:txBody>
      </p:sp>
      <p:sp>
        <p:nvSpPr>
          <p:cNvPr id="332" name="NB: φτ⇐ν is an instance of φ with all occurrences of τ replaced by ν."/>
          <p:cNvSpPr txBox="1"/>
          <p:nvPr/>
        </p:nvSpPr>
        <p:spPr>
          <a:xfrm>
            <a:off x="863587" y="7709267"/>
            <a:ext cx="11244760" cy="6192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mn-lt"/>
                <a:ea typeface="+mn-ea"/>
                <a:cs typeface="+mn-cs"/>
                <a:sym typeface="Times Roman"/>
              </a:defRPr>
            </a:pPr>
            <a:r>
              <a:rPr sz="3200"/>
              <a:t>NB: </a:t>
            </a:r>
            <a:r>
              <a:rPr>
                <a:latin typeface="Symbol"/>
                <a:ea typeface="Symbol"/>
                <a:cs typeface="Symbol"/>
                <a:sym typeface="Symbol"/>
              </a:rPr>
              <a:t>f</a:t>
            </a:r>
            <a:r>
              <a:rPr sz="1800"/>
              <a:t>τ⇐ν </a:t>
            </a:r>
            <a:r>
              <a:rPr sz="3200"/>
              <a:t>is an instance of φ with </a:t>
            </a:r>
            <a:r>
              <a:rPr i="1" sz="3200"/>
              <a:t>all</a:t>
            </a:r>
            <a:r>
              <a:rPr sz="3200"/>
              <a:t> occurrences of τ replaced by ν. </a:t>
            </a:r>
          </a:p>
        </p:txBody>
      </p:sp>
      <p:grpSp>
        <p:nvGrpSpPr>
          <p:cNvPr id="335" name="Group"/>
          <p:cNvGrpSpPr/>
          <p:nvPr/>
        </p:nvGrpSpPr>
        <p:grpSpPr>
          <a:xfrm>
            <a:off x="3583599" y="3505093"/>
            <a:ext cx="5837603" cy="2743414"/>
            <a:chOff x="0" y="0"/>
            <a:chExt cx="5837602" cy="2743412"/>
          </a:xfrm>
        </p:grpSpPr>
        <p:sp>
          <p:nvSpPr>
            <p:cNvPr id="333" name="φ…"/>
            <p:cNvSpPr txBox="1"/>
            <p:nvPr/>
          </p:nvSpPr>
          <p:spPr>
            <a:xfrm>
              <a:off x="0" y="0"/>
              <a:ext cx="5837603" cy="2743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defRPr sz="3600">
                  <a:latin typeface="+mn-lt"/>
                  <a:ea typeface="+mn-ea"/>
                  <a:cs typeface="+mn-cs"/>
                  <a:sym typeface="Times Roman"/>
                </a:defRPr>
              </a:pPr>
              <a:r>
                <a:t>φ</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"u.f</a:t>
              </a:r>
              <a:r>
                <a:rPr sz="1800"/>
                <a:t>τ⇐ν</a:t>
              </a:r>
            </a:p>
            <a:p>
              <a:pPr>
                <a:defRPr sz="3200">
                  <a:latin typeface="+mn-lt"/>
                  <a:ea typeface="+mn-ea"/>
                  <a:cs typeface="+mn-cs"/>
                  <a:sym typeface="Times Roman"/>
                </a:defRPr>
              </a:pPr>
              <a:r>
                <a:t>where τ is a placeholder</a:t>
              </a:r>
            </a:p>
            <a:p>
              <a:pPr>
                <a:defRPr sz="3200">
                  <a:solidFill>
                    <a:schemeClr val="accent5"/>
                  </a:solidFill>
                  <a:latin typeface="+mn-lt"/>
                  <a:ea typeface="+mn-ea"/>
                  <a:cs typeface="+mn-cs"/>
                  <a:sym typeface="Times Roman"/>
                </a:defRPr>
              </a:pPr>
              <a:r>
                <a:t>not used in any </a:t>
              </a:r>
              <a:r>
                <a:rPr i="1"/>
                <a:t>active</a:t>
              </a:r>
              <a:r>
                <a:t> assumption</a:t>
              </a:r>
            </a:p>
          </p:txBody>
        </p:sp>
        <p:sp>
          <p:nvSpPr>
            <p:cNvPr id="334" name="Line"/>
            <p:cNvSpPr/>
            <p:nvPr/>
          </p:nvSpPr>
          <p:spPr>
            <a:xfrm>
              <a:off x="51090" y="895640"/>
              <a:ext cx="1763699"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Determining Logical Entailment"/>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Determining Logical Entailment</a:t>
            </a:r>
          </a:p>
        </p:txBody>
      </p:sp>
      <p:pic>
        <p:nvPicPr>
          <p:cNvPr id="156" name="Image" descr="Image"/>
          <p:cNvPicPr>
            <a:picLocks noChangeAspect="1"/>
          </p:cNvPicPr>
          <p:nvPr/>
        </p:nvPicPr>
        <p:blipFill>
          <a:blip r:embed="rId3">
            <a:extLst/>
          </a:blip>
          <a:stretch>
            <a:fillRect/>
          </a:stretch>
        </p:blipFill>
        <p:spPr>
          <a:xfrm>
            <a:off x="2317747" y="2501900"/>
            <a:ext cx="8369306" cy="6905129"/>
          </a:xfrm>
          <a:prstGeom prst="rect">
            <a:avLst/>
          </a:prstGeom>
          <a:ln w="12700">
            <a:miter lim="400000"/>
          </a:ln>
        </p:spPr>
      </p:pic>
      <p:sp>
        <p:nvSpPr>
          <p:cNvPr id="157" name="{p(a) ∨ p(b), ∀x.(p(x) ⇒ q(x))}  ⊨ ∃x.q(x)?"/>
          <p:cNvSpPr txBox="1"/>
          <p:nvPr/>
        </p:nvSpPr>
        <p:spPr>
          <a:xfrm>
            <a:off x="1271578" y="1525537"/>
            <a:ext cx="10461643" cy="6700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600">
                <a:latin typeface="+mn-lt"/>
                <a:ea typeface="+mn-ea"/>
                <a:cs typeface="+mn-cs"/>
                <a:sym typeface="Times Roman"/>
              </a:defRPr>
            </a:pPr>
            <a:r>
              <a:t>{</a:t>
            </a:r>
            <a:r>
              <a:rPr i="1"/>
              <a:t>p</a:t>
            </a:r>
            <a:r>
              <a:t>(</a:t>
            </a:r>
            <a:r>
              <a:rPr i="1"/>
              <a:t>a</a:t>
            </a:r>
            <a:r>
              <a:t>) ∨ </a:t>
            </a:r>
            <a:r>
              <a:rPr i="1"/>
              <a:t>p</a:t>
            </a:r>
            <a:r>
              <a:t>(</a:t>
            </a:r>
            <a:r>
              <a:rPr i="1"/>
              <a:t>b</a:t>
            </a:r>
            <a:r>
              <a:t>), ∀</a:t>
            </a:r>
            <a:r>
              <a:rPr i="1"/>
              <a:t>x</a:t>
            </a:r>
            <a:r>
              <a:t>.(</a:t>
            </a:r>
            <a:r>
              <a:rPr i="1"/>
              <a:t>p</a:t>
            </a:r>
            <a:r>
              <a:t>(</a:t>
            </a:r>
            <a:r>
              <a:rPr i="1"/>
              <a:t>x</a:t>
            </a:r>
            <a:r>
              <a:t>) ⇒ </a:t>
            </a:r>
            <a:r>
              <a:rPr i="1"/>
              <a:t>q</a:t>
            </a:r>
            <a:r>
              <a:t>(</a:t>
            </a:r>
            <a:r>
              <a:rPr i="1"/>
              <a:t>x</a:t>
            </a:r>
            <a:r>
              <a:t>))}  ⊨ ∃</a:t>
            </a:r>
            <a:r>
              <a:rPr i="1"/>
              <a:t>x</a:t>
            </a:r>
            <a:r>
              <a:t>.</a:t>
            </a:r>
            <a:r>
              <a:rPr i="1"/>
              <a:t>q</a:t>
            </a:r>
            <a:r>
              <a:t>(</a:t>
            </a:r>
            <a:r>
              <a:rPr i="1"/>
              <a:t>x</a:t>
            </a:r>
            <a:r>
              <a:t>)?</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Bad, Bad, Bad &quot;Proof&quot;"/>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Bad, Bad, Bad "Proof"</a:t>
            </a:r>
          </a:p>
        </p:txBody>
      </p:sp>
      <p:grpSp>
        <p:nvGrpSpPr>
          <p:cNvPr id="342" name="Group"/>
          <p:cNvGrpSpPr/>
          <p:nvPr/>
        </p:nvGrpSpPr>
        <p:grpSpPr>
          <a:xfrm>
            <a:off x="1136650" y="1862827"/>
            <a:ext cx="10743232" cy="6845943"/>
            <a:chOff x="25400" y="25400"/>
            <a:chExt cx="10743231" cy="6845941"/>
          </a:xfrm>
        </p:grpSpPr>
        <p:graphicFrame>
          <p:nvGraphicFramePr>
            <p:cNvPr id="340" name="Table 1"/>
            <p:cNvGraphicFramePr/>
            <p:nvPr/>
          </p:nvGraphicFramePr>
          <p:xfrm>
            <a:off x="25400" y="25400"/>
            <a:ext cx="10743232" cy="6845942"/>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761683"/>
                  <a:gridCol w="5558398"/>
                  <a:gridCol w="4419975"/>
                </a:tblGrid>
                <a:tr h="684276">
                  <a:tc>
                    <a:txBody>
                      <a:bodyPr/>
                      <a:lstStyle/>
                      <a:p>
                        <a:pPr marL="57799" marR="57799" defTabSz="1295400">
                          <a:spcBef>
                            <a:spcPts val="900"/>
                          </a:spcBef>
                          <a:defRPr sz="1800"/>
                        </a:pPr>
                        <a:r>
                          <a:rPr sz="3600">
                            <a:uFill>
                              <a:solidFill>
                                <a:srgbClr val="000000"/>
                              </a:solidFill>
                            </a:uFill>
                            <a:sym typeface="Times Roman"/>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a:t>
                        </a: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1</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p</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Assumption</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IE: 5, 3</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a:latin typeface="Symbol"/>
                            <a:ea typeface="Symbol"/>
                            <a:cs typeface="Symbol"/>
                            <a:sym typeface="Symbol"/>
                          </a:rPr>
                          <a:t>"</a:t>
                        </a:r>
                        <a:r>
                          <a:rPr i="1"/>
                          <a:t>y</a:t>
                        </a:r>
                        <a:r>
                          <a:t>.</a:t>
                        </a:r>
                        <a:r>
                          <a:rPr i="1"/>
                          <a:t>q</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UI: 5                 </a:t>
                        </a:r>
                        <a:r>
                          <a:rPr>
                            <a:solidFill>
                              <a:schemeClr val="accent5"/>
                            </a:solidFill>
                          </a:rPr>
                          <a:t>NO!!!</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7.</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a:t>
                        </a:r>
                        <a:r>
                          <a:t> </a:t>
                        </a:r>
                        <a:r>
                          <a:rPr>
                            <a:latin typeface="Symbol"/>
                            <a:ea typeface="Symbol"/>
                            <a:cs typeface="Symbol"/>
                            <a:sym typeface="Symbol"/>
                          </a:rPr>
                          <a:t>"</a:t>
                        </a:r>
                        <a:r>
                          <a:rPr i="1"/>
                          <a:t>y</a:t>
                        </a:r>
                        <a:r>
                          <a:t>.</a:t>
                        </a:r>
                        <a:r>
                          <a:rPr i="1"/>
                          <a:t>q</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II:  4, 6</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8.</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a:latin typeface="Symbol"/>
                            <a:ea typeface="Symbol"/>
                            <a:cs typeface="Symbol"/>
                            <a:sym typeface="Symbol"/>
                          </a:rPr>
                          <a:t>"</a:t>
                        </a:r>
                        <a:r>
                          <a:rPr i="1"/>
                          <a:t>y</a:t>
                        </a:r>
                        <a:r>
                          <a:t>.</a:t>
                        </a:r>
                        <a:r>
                          <a:rPr i="1"/>
                          <a:t>q</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UI: 7</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9.</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a</a:t>
                        </a:r>
                        <a:r>
                          <a:t>) </a:t>
                        </a:r>
                        <a:r>
                          <a:rPr>
                            <a:latin typeface="Symbol"/>
                            <a:ea typeface="Symbol"/>
                            <a:cs typeface="Symbol"/>
                            <a:sym typeface="Symbol"/>
                          </a:rPr>
                          <a:t>Þ</a:t>
                        </a:r>
                        <a:r>
                          <a:t> </a:t>
                        </a:r>
                        <a:r>
                          <a:rPr>
                            <a:latin typeface="Symbol"/>
                            <a:ea typeface="Symbol"/>
                            <a:cs typeface="Symbol"/>
                            <a:sym typeface="Symbol"/>
                          </a:rPr>
                          <a:t>"</a:t>
                        </a:r>
                        <a:r>
                          <a:rPr i="1"/>
                          <a:t>y</a:t>
                        </a:r>
                        <a:r>
                          <a:t>.</a:t>
                        </a:r>
                        <a:r>
                          <a:rPr i="1"/>
                          <a:t>q</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8</a:t>
                        </a:r>
                      </a:p>
                    </a:txBody>
                    <a:tcPr marL="50800" marR="50800" marT="50800" marB="50800" anchor="t" anchorCtr="0" horzOverflow="overflow">
                      <a:lnL w="3175">
                        <a:miter lim="400000"/>
                      </a:lnL>
                      <a:lnR w="3175">
                        <a:miter lim="400000"/>
                      </a:lnR>
                      <a:lnT w="3175">
                        <a:miter lim="400000"/>
                      </a:lnT>
                      <a:lnB w="3175">
                        <a:miter lim="400000"/>
                      </a:lnB>
                    </a:tcPr>
                  </a:tc>
                </a:tr>
                <a:tr h="684276">
                  <a:tc>
                    <a:txBody>
                      <a:bodyPr/>
                      <a:lstStyle/>
                      <a:p>
                        <a:pPr marL="57799" marR="57799" defTabSz="1295400">
                          <a:spcBef>
                            <a:spcPts val="900"/>
                          </a:spcBef>
                          <a:defRPr sz="1800"/>
                        </a:pPr>
                        <a:r>
                          <a:rPr sz="3600">
                            <a:uFill>
                              <a:solidFill>
                                <a:srgbClr val="000000"/>
                              </a:solidFill>
                            </a:uFill>
                            <a:sym typeface="Times Roman"/>
                          </a:rPr>
                          <a:t>10.</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y</a:t>
                        </a:r>
                        <a:r>
                          <a:t>.</a:t>
                        </a:r>
                        <a:r>
                          <a:rPr i="1"/>
                          <a:t>q</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IE: 9, 2            </a:t>
                        </a:r>
                        <a:r>
                          <a:rPr>
                            <a:solidFill>
                              <a:schemeClr val="accent5"/>
                            </a:solidFill>
                          </a:rPr>
                          <a:t>Wrong.</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341" name="Line"/>
            <p:cNvSpPr/>
            <p:nvPr/>
          </p:nvSpPr>
          <p:spPr>
            <a:xfrm flipV="1">
              <a:off x="932408" y="2218221"/>
              <a:ext cx="1" cy="1953990"/>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Universal Introduction (UI)"/>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Universal Introduction (UI)</a:t>
            </a:r>
          </a:p>
        </p:txBody>
      </p:sp>
      <p:sp>
        <p:nvSpPr>
          <p:cNvPr id="345" name="NB: φτ⇐ν is an instance of φ with all occurrences of τ replaced by ν."/>
          <p:cNvSpPr txBox="1"/>
          <p:nvPr/>
        </p:nvSpPr>
        <p:spPr>
          <a:xfrm>
            <a:off x="863587" y="7709267"/>
            <a:ext cx="11244760" cy="6192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mn-lt"/>
                <a:ea typeface="+mn-ea"/>
                <a:cs typeface="+mn-cs"/>
                <a:sym typeface="Times Roman"/>
              </a:defRPr>
            </a:pPr>
            <a:r>
              <a:rPr sz="3200"/>
              <a:t>NB: </a:t>
            </a:r>
            <a:r>
              <a:rPr>
                <a:latin typeface="Symbol"/>
                <a:ea typeface="Symbol"/>
                <a:cs typeface="Symbol"/>
                <a:sym typeface="Symbol"/>
              </a:rPr>
              <a:t>f</a:t>
            </a:r>
            <a:r>
              <a:rPr sz="1800"/>
              <a:t>τ⇐ν </a:t>
            </a:r>
            <a:r>
              <a:rPr sz="3200"/>
              <a:t>is an instance of φ with </a:t>
            </a:r>
            <a:r>
              <a:rPr i="1" sz="3200"/>
              <a:t>all</a:t>
            </a:r>
            <a:r>
              <a:rPr sz="3200"/>
              <a:t> occurrences of τ replaced by ν. </a:t>
            </a:r>
          </a:p>
        </p:txBody>
      </p:sp>
      <p:grpSp>
        <p:nvGrpSpPr>
          <p:cNvPr id="348" name="Group"/>
          <p:cNvGrpSpPr/>
          <p:nvPr/>
        </p:nvGrpSpPr>
        <p:grpSpPr>
          <a:xfrm>
            <a:off x="3583599" y="3505093"/>
            <a:ext cx="5837603" cy="2743414"/>
            <a:chOff x="0" y="0"/>
            <a:chExt cx="5837602" cy="2743412"/>
          </a:xfrm>
        </p:grpSpPr>
        <p:sp>
          <p:nvSpPr>
            <p:cNvPr id="346" name="φ…"/>
            <p:cNvSpPr txBox="1"/>
            <p:nvPr/>
          </p:nvSpPr>
          <p:spPr>
            <a:xfrm>
              <a:off x="0" y="0"/>
              <a:ext cx="5837603" cy="2743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defRPr sz="3600">
                  <a:latin typeface="+mn-lt"/>
                  <a:ea typeface="+mn-ea"/>
                  <a:cs typeface="+mn-cs"/>
                  <a:sym typeface="Times Roman"/>
                </a:defRPr>
              </a:pPr>
              <a:r>
                <a:t>φ</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rPr>
                  <a:latin typeface="Symbol"/>
                  <a:ea typeface="Symbol"/>
                  <a:cs typeface="Symbol"/>
                  <a:sym typeface="Symbol"/>
                </a:rPr>
                <a:t>"u.f</a:t>
              </a:r>
              <a:r>
                <a:rPr sz="1800"/>
                <a:t>τ⇐ν</a:t>
              </a:r>
            </a:p>
            <a:p>
              <a:pPr>
                <a:defRPr sz="3200">
                  <a:solidFill>
                    <a:schemeClr val="accent5"/>
                  </a:solidFill>
                  <a:latin typeface="+mn-lt"/>
                  <a:ea typeface="+mn-ea"/>
                  <a:cs typeface="+mn-cs"/>
                  <a:sym typeface="Times Roman"/>
                </a:defRPr>
              </a:pPr>
              <a:r>
                <a:t>where τ is a placeholder</a:t>
              </a:r>
            </a:p>
            <a:p>
              <a:pPr>
                <a:defRPr sz="3200">
                  <a:latin typeface="+mn-lt"/>
                  <a:ea typeface="+mn-ea"/>
                  <a:cs typeface="+mn-cs"/>
                  <a:sym typeface="Times Roman"/>
                </a:defRPr>
              </a:pPr>
              <a:r>
                <a:t>not used in any </a:t>
              </a:r>
              <a:r>
                <a:rPr i="1"/>
                <a:t>active</a:t>
              </a:r>
              <a:r>
                <a:t> assumption</a:t>
              </a:r>
            </a:p>
          </p:txBody>
        </p:sp>
        <p:sp>
          <p:nvSpPr>
            <p:cNvPr id="347" name="Line"/>
            <p:cNvSpPr/>
            <p:nvPr/>
          </p:nvSpPr>
          <p:spPr>
            <a:xfrm>
              <a:off x="51090" y="895640"/>
              <a:ext cx="1763699"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Name Conflict Not Cool"/>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Name Conflict Not Cool</a:t>
            </a:r>
          </a:p>
        </p:txBody>
      </p:sp>
      <p:graphicFrame>
        <p:nvGraphicFramePr>
          <p:cNvPr id="353" name="Group"/>
          <p:cNvGraphicFramePr/>
          <p:nvPr/>
        </p:nvGraphicFramePr>
        <p:xfrm>
          <a:off x="1824447" y="2804926"/>
          <a:ext cx="9097799" cy="422425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31662"/>
                <a:gridCol w="6258974"/>
                <a:gridCol w="2203986"/>
              </a:tblGrid>
              <a:tr h="844214">
                <a:tc>
                  <a:txBody>
                    <a:bodyPr/>
                    <a:lstStyle/>
                    <a:p>
                      <a:pPr marL="57799" marR="57799" algn="l" defTabSz="1295400">
                        <a:spcBef>
                          <a:spcPts val="900"/>
                        </a:spcBef>
                        <a:defRPr>
                          <a:uFillTx/>
                        </a:defRPr>
                      </a:pPr>
                      <a:r>
                        <a:rPr sz="3600">
                          <a:uFill>
                            <a:solidFill>
                              <a:srgbClr val="000000"/>
                            </a:solidFill>
                          </a:uFill>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y</a:t>
                      </a:r>
                      <a:r>
                        <a:t>.(</a:t>
                      </a:r>
                      <a:r>
                        <a:rPr i="1"/>
                        <a:t>likes</a:t>
                      </a:r>
                      <a:r>
                        <a:t>(</a:t>
                      </a:r>
                      <a:r>
                        <a:rPr i="1"/>
                        <a:t>cody</a:t>
                      </a:r>
                      <a:r>
                        <a:t>,</a:t>
                      </a:r>
                      <a:r>
                        <a:rPr i="1"/>
                        <a:t>y</a:t>
                      </a:r>
                      <a:r>
                        <a:t>) </a:t>
                      </a:r>
                      <a:r>
                        <a:rPr>
                          <a:latin typeface="Symbol"/>
                          <a:ea typeface="Symbol"/>
                          <a:cs typeface="Symbol"/>
                          <a:sym typeface="Symbol"/>
                        </a:rPr>
                        <a:t>Þ</a:t>
                      </a:r>
                      <a:r>
                        <a:t> </a:t>
                      </a:r>
                      <a:r>
                        <a:rPr i="1"/>
                        <a:t>happy</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844214">
                <a:tc>
                  <a:txBody>
                    <a:bodyPr/>
                    <a:lstStyle/>
                    <a:p>
                      <a:pPr marL="57799" marR="57799" algn="l" defTabSz="1295400">
                        <a:spcBef>
                          <a:spcPts val="900"/>
                        </a:spcBef>
                        <a:defRPr>
                          <a:uFillTx/>
                        </a:defRPr>
                      </a:pPr>
                      <a:r>
                        <a:rPr sz="3600">
                          <a:uFill>
                            <a:solidFill>
                              <a:srgbClr val="000000"/>
                            </a:solidFill>
                          </a:uFill>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likes</a:t>
                      </a:r>
                      <a:r>
                        <a:t>(</a:t>
                      </a:r>
                      <a:r>
                        <a:rPr i="1"/>
                        <a:t>cody</a:t>
                      </a:r>
                      <a:r>
                        <a:t>,</a:t>
                      </a:r>
                      <a:r>
                        <a:rPr i="1"/>
                        <a:t>abby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844214">
                <a:tc>
                  <a:txBody>
                    <a:bodyPr/>
                    <a:lstStyle/>
                    <a:p>
                      <a:pPr marL="57799" marR="57799" algn="l" defTabSz="1295400">
                        <a:spcBef>
                          <a:spcPts val="900"/>
                        </a:spcBef>
                        <a:defRPr>
                          <a:uFillTx/>
                        </a:defRPr>
                      </a:pPr>
                      <a:r>
                        <a:rPr sz="3600">
                          <a:uFill>
                            <a:solidFill>
                              <a:srgbClr val="000000"/>
                            </a:solidFill>
                          </a:uFill>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likes</a:t>
                      </a:r>
                      <a:r>
                        <a:t>(</a:t>
                      </a:r>
                      <a:r>
                        <a:rPr i="1"/>
                        <a:t>cody</a:t>
                      </a:r>
                      <a:r>
                        <a:t>,</a:t>
                      </a:r>
                      <a:r>
                        <a:rPr i="1">
                          <a:solidFill>
                            <a:schemeClr val="accent5"/>
                          </a:solidFill>
                        </a:rPr>
                        <a:t>abby</a:t>
                      </a:r>
                      <a:r>
                        <a:t>) </a:t>
                      </a:r>
                      <a:r>
                        <a:rPr>
                          <a:latin typeface="Symbol"/>
                          <a:ea typeface="Symbol"/>
                          <a:cs typeface="Symbol"/>
                          <a:sym typeface="Symbol"/>
                        </a:rPr>
                        <a:t>Þ</a:t>
                      </a:r>
                      <a:r>
                        <a:t> </a:t>
                      </a:r>
                      <a:r>
                        <a:rPr i="1"/>
                        <a:t>happy</a:t>
                      </a:r>
                      <a:r>
                        <a:t>(</a:t>
                      </a:r>
                      <a:r>
                        <a:rPr i="1">
                          <a:solidFill>
                            <a:schemeClr val="accent5"/>
                          </a:solidFill>
                        </a:rPr>
                        <a:t>abby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1</a:t>
                      </a:r>
                    </a:p>
                  </a:txBody>
                  <a:tcPr marL="50800" marR="50800" marT="50800" marB="50800" anchor="t" anchorCtr="0" horzOverflow="overflow">
                    <a:lnL w="3175">
                      <a:miter lim="400000"/>
                    </a:lnL>
                    <a:lnR w="3175">
                      <a:miter lim="400000"/>
                    </a:lnR>
                    <a:lnT w="3175">
                      <a:miter lim="400000"/>
                    </a:lnT>
                    <a:lnB w="3175">
                      <a:miter lim="400000"/>
                    </a:lnB>
                  </a:tcPr>
                </a:tc>
              </a:tr>
              <a:tr h="844214">
                <a:tc>
                  <a:txBody>
                    <a:bodyPr/>
                    <a:lstStyle/>
                    <a:p>
                      <a:pPr marL="57799" marR="57799" algn="l" defTabSz="1295400">
                        <a:spcBef>
                          <a:spcPts val="900"/>
                        </a:spcBef>
                        <a:defRPr>
                          <a:uFillTx/>
                        </a:defRPr>
                      </a:pPr>
                      <a:r>
                        <a:rPr sz="3600">
                          <a:uFill>
                            <a:solidFill>
                              <a:srgbClr val="000000"/>
                            </a:solidFill>
                          </a:uFill>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happy</a:t>
                      </a:r>
                      <a:r>
                        <a:t>(</a:t>
                      </a:r>
                      <a:r>
                        <a:rPr i="1">
                          <a:solidFill>
                            <a:schemeClr val="accent5"/>
                          </a:solidFill>
                        </a:rPr>
                        <a:t>abby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IE:  3, 2</a:t>
                      </a:r>
                    </a:p>
                  </a:txBody>
                  <a:tcPr marL="50800" marR="50800" marT="50800" marB="50800" anchor="t" anchorCtr="0" horzOverflow="overflow">
                    <a:lnL w="3175">
                      <a:miter lim="400000"/>
                    </a:lnL>
                    <a:lnR w="3175">
                      <a:miter lim="400000"/>
                    </a:lnR>
                    <a:lnT w="3175">
                      <a:miter lim="400000"/>
                    </a:lnT>
                    <a:lnB w="3175">
                      <a:miter lim="400000"/>
                    </a:lnB>
                  </a:tcPr>
                </a:tc>
              </a:tr>
              <a:tr h="844214">
                <a:tc>
                  <a:txBody>
                    <a:bodyPr/>
                    <a:lstStyle/>
                    <a:p>
                      <a:pPr marL="57799" marR="57799" algn="l" defTabSz="1295400">
                        <a:spcBef>
                          <a:spcPts val="900"/>
                        </a:spcBef>
                        <a:defRPr>
                          <a:uFillTx/>
                        </a:defRPr>
                      </a:pPr>
                      <a:r>
                        <a:rPr sz="3600">
                          <a:uFill>
                            <a:solidFill>
                              <a:srgbClr val="000000"/>
                            </a:solidFill>
                          </a:uFill>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y</a:t>
                      </a:r>
                      <a:r>
                        <a:t>.</a:t>
                      </a:r>
                      <a:r>
                        <a:rPr i="1"/>
                        <a:t>happy</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UI: 4</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354" name="Wrong."/>
          <p:cNvSpPr txBox="1"/>
          <p:nvPr/>
        </p:nvSpPr>
        <p:spPr>
          <a:xfrm>
            <a:off x="10855454" y="6151305"/>
            <a:ext cx="15378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7799" marR="57799" defTabSz="1295400">
              <a:spcBef>
                <a:spcPts val="900"/>
              </a:spcBef>
              <a:defRPr sz="3600">
                <a:solidFill>
                  <a:schemeClr val="accent5"/>
                </a:solidFill>
                <a:uFill>
                  <a:solidFill>
                    <a:srgbClr val="000000"/>
                  </a:solidFill>
                </a:uFill>
                <a:latin typeface="+mn-lt"/>
                <a:ea typeface="+mn-ea"/>
                <a:cs typeface="+mn-cs"/>
                <a:sym typeface="Times Roman"/>
              </a:defRPr>
            </a:lvl1pPr>
          </a:lstStyle>
          <a:p>
            <a:pPr>
              <a:defRPr>
                <a:solidFill>
                  <a:srgbClr val="000000"/>
                </a:solidFill>
              </a:defRPr>
            </a:pPr>
            <a:r>
              <a:rPr>
                <a:solidFill>
                  <a:schemeClr val="accent5"/>
                </a:solidFill>
              </a:rPr>
              <a:t>Wrong.</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If you have some universal sentences and you want to prove a universal sentence, use placeholders to eliminate the universals, prove a specific conclusion, then generalize."/>
          <p:cNvSpPr txBox="1"/>
          <p:nvPr/>
        </p:nvSpPr>
        <p:spPr>
          <a:xfrm>
            <a:off x="975359" y="1571413"/>
            <a:ext cx="11180517" cy="6249530"/>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a:defRPr sz="3600">
                <a:latin typeface="+mn-lt"/>
                <a:ea typeface="+mn-ea"/>
                <a:cs typeface="+mn-cs"/>
                <a:sym typeface="Times Roman"/>
              </a:defRPr>
            </a:pPr>
          </a:p>
          <a:p>
            <a:pPr>
              <a:defRPr sz="3600">
                <a:latin typeface="+mn-lt"/>
                <a:ea typeface="+mn-ea"/>
                <a:cs typeface="+mn-cs"/>
                <a:sym typeface="Times Roman"/>
              </a:defRPr>
            </a:pPr>
            <a:r>
              <a:t>If you have some universal sentences and you want to prove a universal sentence, use placeholders to eliminate the universals, prove a specific conclusion, then generalize.</a:t>
            </a:r>
          </a:p>
        </p:txBody>
      </p:sp>
      <p:sp>
        <p:nvSpPr>
          <p:cNvPr id="357" name="Reasoning Tip for Universal Reasoning"/>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Reasoning Tip for Universal Reasoning</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Proof"/>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Proof</a:t>
            </a:r>
          </a:p>
        </p:txBody>
      </p:sp>
      <p:grpSp>
        <p:nvGrpSpPr>
          <p:cNvPr id="362" name="Group"/>
          <p:cNvGrpSpPr/>
          <p:nvPr/>
        </p:nvGrpSpPr>
        <p:grpSpPr>
          <a:xfrm>
            <a:off x="1320800" y="2599952"/>
            <a:ext cx="10369940" cy="6037907"/>
            <a:chOff x="25400" y="25400"/>
            <a:chExt cx="10369939" cy="6037905"/>
          </a:xfrm>
        </p:grpSpPr>
        <p:graphicFrame>
          <p:nvGraphicFramePr>
            <p:cNvPr id="360" name="Table 1"/>
            <p:cNvGraphicFramePr/>
            <p:nvPr/>
          </p:nvGraphicFramePr>
          <p:xfrm>
            <a:off x="25400" y="25400"/>
            <a:ext cx="10369940" cy="6037906"/>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35667"/>
                  <a:gridCol w="7218821"/>
                  <a:gridCol w="2512276"/>
                </a:tblGrid>
                <a:tr h="670525">
                  <a:tc>
                    <a:txBody>
                      <a:bodyPr/>
                      <a:lstStyle/>
                      <a:p>
                        <a:pPr marL="57799" marR="57799" defTabSz="1295400">
                          <a:spcBef>
                            <a:spcPts val="900"/>
                          </a:spcBef>
                          <a:defRPr sz="1800"/>
                        </a:pPr>
                        <a:r>
                          <a:rPr sz="3600">
                            <a:uFill>
                              <a:solidFill>
                                <a:srgbClr val="000000"/>
                              </a:solidFill>
                            </a:uFill>
                            <a:sym typeface="Times Roman"/>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q</a:t>
                        </a:r>
                        <a:r>
                          <a:t>(</a:t>
                        </a:r>
                        <a:r>
                          <a:rPr i="1"/>
                          <a:t>x</a:t>
                        </a:r>
                        <a:r>
                          <a:t>) </a:t>
                        </a:r>
                        <a:r>
                          <a:rPr>
                            <a:latin typeface="Symbol"/>
                            <a:ea typeface="Symbol"/>
                            <a:cs typeface="Symbol"/>
                            <a:sym typeface="Symbol"/>
                          </a:rPr>
                          <a:t>Þ</a:t>
                        </a:r>
                        <a:r>
                          <a:t> </a:t>
                        </a:r>
                        <a:r>
                          <a:rPr i="1"/>
                          <a:t>r</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a:t>
                        </a: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1</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q</a:t>
                        </a:r>
                        <a:r>
                          <a:t>(</a:t>
                        </a:r>
                        <a:r>
                          <a:rPr i="1"/>
                          <a:t>c</a:t>
                        </a:r>
                        <a:r>
                          <a:t>) </a:t>
                        </a:r>
                        <a:r>
                          <a:rPr>
                            <a:latin typeface="Symbol"/>
                            <a:ea typeface="Symbol"/>
                            <a:cs typeface="Symbol"/>
                            <a:sym typeface="Symbol"/>
                          </a:rPr>
                          <a:t>Þ</a:t>
                        </a: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2</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p</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Assumptionn</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IE: 5, 3</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7.</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IE: 6, 4</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8.</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a:t>
                        </a: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II:  5, 7</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9.</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r</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UI: 8</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361" name="Line"/>
            <p:cNvSpPr/>
            <p:nvPr/>
          </p:nvSpPr>
          <p:spPr>
            <a:xfrm flipV="1">
              <a:off x="814014" y="2873129"/>
              <a:ext cx="1" cy="1723739"/>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
        <p:nvSpPr>
          <p:cNvPr id="363" name="∀x.(p(x) ⇒ q(x)), ∀x.(q(x) ⇒ r(x))  ⊨ ∀x.(p(x) ⇒ r(x))"/>
          <p:cNvSpPr txBox="1"/>
          <p:nvPr/>
        </p:nvSpPr>
        <p:spPr>
          <a:xfrm>
            <a:off x="1090763" y="1561864"/>
            <a:ext cx="10823274" cy="6700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600">
                <a:latin typeface="+mn-lt"/>
                <a:ea typeface="+mn-ea"/>
                <a:cs typeface="+mn-cs"/>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 </a:t>
            </a:r>
            <a:r>
              <a:rPr>
                <a:latin typeface="Symbol"/>
                <a:ea typeface="Symbol"/>
                <a:cs typeface="Symbol"/>
                <a:sym typeface="Symbol"/>
              </a:rPr>
              <a:t>"</a:t>
            </a:r>
            <a:r>
              <a:rPr i="1"/>
              <a:t>x</a:t>
            </a:r>
            <a:r>
              <a:t>.(</a:t>
            </a:r>
            <a:r>
              <a:rPr i="1"/>
              <a:t>q</a:t>
            </a:r>
            <a:r>
              <a:t>(</a:t>
            </a:r>
            <a:r>
              <a:rPr i="1"/>
              <a:t>x</a:t>
            </a:r>
            <a:r>
              <a:t>) </a:t>
            </a:r>
            <a:r>
              <a:rPr>
                <a:latin typeface="Symbol"/>
                <a:ea typeface="Symbol"/>
                <a:cs typeface="Symbol"/>
                <a:sym typeface="Symbol"/>
              </a:rPr>
              <a:t>Þ</a:t>
            </a:r>
            <a:r>
              <a:t> </a:t>
            </a:r>
            <a:r>
              <a:rPr i="1"/>
              <a:t>r</a:t>
            </a:r>
            <a:r>
              <a:t>(</a:t>
            </a:r>
            <a:r>
              <a:rPr i="1"/>
              <a:t>x</a:t>
            </a:r>
            <a:r>
              <a:t>))  ⊨ </a:t>
            </a: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r</a:t>
            </a:r>
            <a:r>
              <a:t>(</a:t>
            </a:r>
            <a:r>
              <a:rPr i="1"/>
              <a:t>x</a:t>
            </a:r>
            <a:r>
              <a:t>))</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Existential Introduction"/>
          <p:cNvSpPr txBox="1"/>
          <p:nvPr/>
        </p:nvSpPr>
        <p:spPr>
          <a:xfrm>
            <a:off x="1079499" y="4420729"/>
            <a:ext cx="108585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algn="ctr" defTabSz="1295400">
              <a:buClr>
                <a:srgbClr val="000000"/>
              </a:buClr>
              <a:buFont typeface="Times Roman"/>
              <a:defRPr sz="6000">
                <a:uFill>
                  <a:solidFill>
                    <a:srgbClr val="000000"/>
                  </a:solidFill>
                </a:uFill>
                <a:latin typeface="+mn-lt"/>
                <a:ea typeface="+mn-ea"/>
                <a:cs typeface="+mn-cs"/>
                <a:sym typeface="Times Roman"/>
              </a:defRPr>
            </a:lvl1pPr>
          </a:lstStyle>
          <a:p>
            <a:pPr/>
            <a:r>
              <a:t>Existential Introduction</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φ…"/>
          <p:cNvSpPr txBox="1"/>
          <p:nvPr/>
        </p:nvSpPr>
        <p:spPr>
          <a:xfrm>
            <a:off x="4864667" y="3754387"/>
            <a:ext cx="3553802" cy="22448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3600">
                <a:latin typeface="+mn-lt"/>
                <a:ea typeface="+mn-ea"/>
                <a:cs typeface="+mn-cs"/>
                <a:sym typeface="Times Roman"/>
              </a:defRPr>
            </a:pPr>
            <a:r>
              <a:t>φ</a:t>
            </a:r>
          </a:p>
          <a:p>
            <a:pPr>
              <a:defRPr sz="3600">
                <a:latin typeface="+mn-lt"/>
                <a:ea typeface="+mn-ea"/>
                <a:cs typeface="+mn-cs"/>
                <a:sym typeface="Times Roman"/>
              </a:defRPr>
            </a:pPr>
          </a:p>
          <a:p>
            <a:pPr>
              <a:defRPr sz="3600">
                <a:latin typeface="+mn-lt"/>
                <a:ea typeface="+mn-ea"/>
                <a:cs typeface="+mn-cs"/>
                <a:sym typeface="Times Roman"/>
              </a:defRPr>
            </a:pPr>
            <a:r>
              <a:t>∃ν.φ</a:t>
            </a:r>
            <a:r>
              <a:rPr baseline="-5999"/>
              <a:t>τ←ν</a:t>
            </a:r>
          </a:p>
          <a:p>
            <a:pPr>
              <a:defRPr sz="3200">
                <a:latin typeface="+mn-lt"/>
                <a:ea typeface="+mn-ea"/>
                <a:cs typeface="+mn-cs"/>
                <a:sym typeface="Times Roman"/>
              </a:defRPr>
            </a:pPr>
            <a:r>
              <a:t>where τ is a constant</a:t>
            </a:r>
          </a:p>
        </p:txBody>
      </p:sp>
      <p:sp>
        <p:nvSpPr>
          <p:cNvPr id="368" name="Existential Introduction (EI)"/>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Existential Introduction (EI)</a:t>
            </a:r>
          </a:p>
        </p:txBody>
      </p:sp>
      <p:sp>
        <p:nvSpPr>
          <p:cNvPr id="369" name="Line"/>
          <p:cNvSpPr/>
          <p:nvPr/>
        </p:nvSpPr>
        <p:spPr>
          <a:xfrm>
            <a:off x="4908443" y="4639969"/>
            <a:ext cx="1448158" cy="1"/>
          </a:xfrm>
          <a:prstGeom prst="line">
            <a:avLst/>
          </a:prstGeom>
          <a:ln w="38100">
            <a:solidFill>
              <a:srgbClr val="000000"/>
            </a:solidFill>
          </a:ln>
        </p:spPr>
        <p:txBody>
          <a:bodyPr lIns="0" tIns="0" rIns="0" bIns="0"/>
          <a:lstStyle/>
          <a:p>
            <a:pPr marL="57799" marR="57799" defTabSz="1295400">
              <a:defRPr sz="3400">
                <a:uFill>
                  <a:solidFill>
                    <a:srgbClr val="000000"/>
                  </a:solidFill>
                </a:uFill>
                <a:latin typeface="+mn-lt"/>
                <a:ea typeface="+mn-ea"/>
                <a:cs typeface="+mn-cs"/>
                <a:sym typeface="Times Roman"/>
              </a:defRPr>
            </a:pPr>
          </a:p>
        </p:txBody>
      </p:sp>
      <p:sp>
        <p:nvSpPr>
          <p:cNvPr id="370" name="NB: φτ←ν is an instance of φ with 0 or more occurrences of τ replaced by ν."/>
          <p:cNvSpPr txBox="1"/>
          <p:nvPr/>
        </p:nvSpPr>
        <p:spPr>
          <a:xfrm>
            <a:off x="318693" y="7727430"/>
            <a:ext cx="12479029" cy="6192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mn-lt"/>
                <a:ea typeface="+mn-ea"/>
                <a:cs typeface="+mn-cs"/>
                <a:sym typeface="Times Roman"/>
              </a:defRPr>
            </a:pPr>
            <a:r>
              <a:rPr sz="3200"/>
              <a:t>NB: </a:t>
            </a:r>
            <a:r>
              <a:rPr>
                <a:latin typeface="Symbol"/>
                <a:ea typeface="Symbol"/>
                <a:cs typeface="Symbol"/>
                <a:sym typeface="Symbol"/>
              </a:rPr>
              <a:t>f</a:t>
            </a:r>
            <a:r>
              <a:rPr sz="1800"/>
              <a:t>τ</a:t>
            </a:r>
            <a:r>
              <a:rPr baseline="-5999"/>
              <a:t>←</a:t>
            </a:r>
            <a:r>
              <a:rPr sz="1800"/>
              <a:t>ν </a:t>
            </a:r>
            <a:r>
              <a:rPr sz="3200"/>
              <a:t>is an instance of φ with </a:t>
            </a:r>
            <a:r>
              <a:rPr i="1" sz="3200">
                <a:solidFill>
                  <a:schemeClr val="accent5"/>
                </a:solidFill>
              </a:rPr>
              <a:t>0 or mor</a:t>
            </a:r>
            <a:r>
              <a:rPr i="1" sz="3200"/>
              <a:t>e</a:t>
            </a:r>
            <a:r>
              <a:rPr sz="3200"/>
              <a:t> occurrences of τ replaced by ν. </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Examples"/>
          <p:cNvSpPr txBox="1"/>
          <p:nvPr>
            <p:ph type="title"/>
          </p:nvPr>
        </p:nvSpPr>
        <p:spPr>
          <a:prstGeom prst="rect">
            <a:avLst/>
          </a:prstGeom>
        </p:spPr>
        <p:txBody>
          <a:bodyPr/>
          <a:lstStyle/>
          <a:p>
            <a:pPr/>
            <a:r>
              <a:t>Examples</a:t>
            </a:r>
          </a:p>
        </p:txBody>
      </p:sp>
      <p:sp>
        <p:nvSpPr>
          <p:cNvPr id="375" name="Premise:…"/>
          <p:cNvSpPr txBox="1"/>
          <p:nvPr/>
        </p:nvSpPr>
        <p:spPr>
          <a:xfrm>
            <a:off x="977899" y="1409699"/>
            <a:ext cx="11176001" cy="604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Premise:</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hates</a:t>
            </a:r>
            <a:r>
              <a:rPr sz="3600"/>
              <a:t>(</a:t>
            </a:r>
            <a:r>
              <a:rPr i="1" sz="3600"/>
              <a:t>jill</a:t>
            </a:r>
            <a:r>
              <a:rPr sz="3600"/>
              <a:t>,</a:t>
            </a:r>
            <a:r>
              <a:rPr i="1" sz="3600"/>
              <a:t>jill</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Conclusions:</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sz="3600">
                <a:latin typeface="Symbol"/>
                <a:ea typeface="Symbol"/>
                <a:cs typeface="Symbol"/>
                <a:sym typeface="Symbol"/>
              </a:rPr>
              <a:t>$</a:t>
            </a:r>
            <a:r>
              <a:rPr i="1" sz="3600"/>
              <a:t>x</a:t>
            </a:r>
            <a:r>
              <a:rPr sz="3600"/>
              <a:t>.</a:t>
            </a:r>
            <a:r>
              <a:rPr i="1" sz="3600"/>
              <a:t>hates</a:t>
            </a:r>
            <a:r>
              <a:rPr sz="3600"/>
              <a:t>(</a:t>
            </a:r>
            <a:r>
              <a:rPr i="1" sz="3600"/>
              <a:t>x</a:t>
            </a:r>
            <a:r>
              <a:rPr sz="3600"/>
              <a:t>,</a:t>
            </a:r>
            <a:r>
              <a:rPr i="1" sz="3600"/>
              <a:t>x</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sz="3600">
                <a:latin typeface="Symbol"/>
                <a:ea typeface="Symbol"/>
                <a:cs typeface="Symbol"/>
                <a:sym typeface="Symbol"/>
              </a:rPr>
              <a:t>$</a:t>
            </a:r>
            <a:r>
              <a:rPr i="1" sz="3600"/>
              <a:t>x</a:t>
            </a:r>
            <a:r>
              <a:rPr sz="3600"/>
              <a:t>.</a:t>
            </a:r>
            <a:r>
              <a:rPr i="1" sz="3600"/>
              <a:t>hates</a:t>
            </a:r>
            <a:r>
              <a:rPr sz="3600"/>
              <a:t>(</a:t>
            </a:r>
            <a:r>
              <a:rPr i="1" sz="3600"/>
              <a:t>jill,x</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sz="3600">
                <a:latin typeface="Symbol"/>
                <a:ea typeface="Symbol"/>
                <a:cs typeface="Symbol"/>
                <a:sym typeface="Symbol"/>
              </a:rPr>
              <a:t>$</a:t>
            </a:r>
            <a:r>
              <a:rPr i="1" sz="3600"/>
              <a:t>x</a:t>
            </a:r>
            <a:r>
              <a:rPr sz="3600"/>
              <a:t>.</a:t>
            </a:r>
            <a:r>
              <a:rPr i="1" sz="3600"/>
              <a:t>hates</a:t>
            </a:r>
            <a:r>
              <a:rPr sz="3600"/>
              <a:t>(</a:t>
            </a:r>
            <a:r>
              <a:rPr i="1" sz="3600"/>
              <a:t>x</a:t>
            </a:r>
            <a:r>
              <a:rPr sz="3600"/>
              <a:t>,</a:t>
            </a:r>
            <a:r>
              <a:rPr i="1" sz="3600"/>
              <a:t>jill</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Two Applications:</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sz="3600">
                <a:latin typeface="Symbol"/>
                <a:ea typeface="Symbol"/>
                <a:cs typeface="Symbol"/>
                <a:sym typeface="Symbol"/>
              </a:rPr>
              <a:t>$</a:t>
            </a:r>
            <a:r>
              <a:rPr i="1" sz="3600"/>
              <a:t>x</a:t>
            </a:r>
            <a:r>
              <a:rPr sz="3600"/>
              <a:t>.</a:t>
            </a:r>
            <a:r>
              <a:rPr sz="3600">
                <a:latin typeface="Symbol"/>
                <a:ea typeface="Symbol"/>
                <a:cs typeface="Symbol"/>
                <a:sym typeface="Symbol"/>
              </a:rPr>
              <a:t>$</a:t>
            </a:r>
            <a:r>
              <a:rPr i="1" sz="3600"/>
              <a:t>y</a:t>
            </a:r>
            <a:r>
              <a:rPr sz="3600"/>
              <a:t>.</a:t>
            </a:r>
            <a:r>
              <a:rPr i="1" sz="3600"/>
              <a:t>hates</a:t>
            </a:r>
            <a:r>
              <a:rPr sz="3600"/>
              <a:t>(</a:t>
            </a:r>
            <a:r>
              <a:rPr i="1" sz="3600"/>
              <a:t>x</a:t>
            </a:r>
            <a:r>
              <a:rPr sz="3600"/>
              <a:t>,</a:t>
            </a:r>
            <a:r>
              <a:rPr i="1" sz="3600"/>
              <a:t>y</a:t>
            </a:r>
            <a:r>
              <a:rPr sz="3600"/>
              <a:t>)</a:t>
            </a:r>
          </a:p>
        </p:txBody>
      </p:sp>
      <p:sp>
        <p:nvSpPr>
          <p:cNvPr id="376" name="EI Example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EI Examples</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Examples"/>
          <p:cNvSpPr txBox="1"/>
          <p:nvPr>
            <p:ph type="title"/>
          </p:nvPr>
        </p:nvSpPr>
        <p:spPr>
          <a:prstGeom prst="rect">
            <a:avLst/>
          </a:prstGeom>
        </p:spPr>
        <p:txBody>
          <a:bodyPr/>
          <a:lstStyle/>
          <a:p>
            <a:pPr/>
            <a:r>
              <a:t>Examples</a:t>
            </a:r>
          </a:p>
        </p:txBody>
      </p:sp>
      <p:sp>
        <p:nvSpPr>
          <p:cNvPr id="381" name="Premise:…"/>
          <p:cNvSpPr txBox="1"/>
          <p:nvPr/>
        </p:nvSpPr>
        <p:spPr>
          <a:xfrm>
            <a:off x="977899" y="1409699"/>
            <a:ext cx="11176001" cy="544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Premise:</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x</a:t>
            </a:r>
            <a:r>
              <a:t>.</a:t>
            </a:r>
            <a:r>
              <a:rPr i="1"/>
              <a:t>hates</a:t>
            </a:r>
            <a:r>
              <a:t>(</a:t>
            </a:r>
            <a:r>
              <a:rPr i="1"/>
              <a:t>x</a:t>
            </a:r>
            <a:r>
              <a:t>,</a:t>
            </a:r>
            <a:r>
              <a:rPr i="1"/>
              <a:t>x</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Non-Conclusion:</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a:t>
            </a:r>
            <a:r>
              <a:rPr>
                <a:latin typeface="Symbol"/>
                <a:ea typeface="Symbol"/>
                <a:cs typeface="Symbol"/>
                <a:sym typeface="Symbol"/>
              </a:rPr>
              <a:t>$</a:t>
            </a:r>
            <a:r>
              <a:rPr i="1"/>
              <a:t>y</a:t>
            </a:r>
            <a:r>
              <a:t>.</a:t>
            </a:r>
            <a:r>
              <a:rPr>
                <a:latin typeface="Symbol"/>
                <a:ea typeface="Symbol"/>
                <a:cs typeface="Symbol"/>
                <a:sym typeface="Symbol"/>
              </a:rPr>
              <a:t>"</a:t>
            </a:r>
            <a:r>
              <a:rPr i="1"/>
              <a:t>x</a:t>
            </a:r>
            <a:r>
              <a:t>.</a:t>
            </a:r>
            <a:r>
              <a:rPr i="1"/>
              <a:t>hates</a:t>
            </a:r>
            <a:r>
              <a:t>(</a:t>
            </a:r>
            <a:r>
              <a:rPr i="1"/>
              <a:t>x</a:t>
            </a:r>
            <a:r>
              <a:t>,</a:t>
            </a:r>
            <a:r>
              <a:rPr i="1"/>
              <a:t>y</a:t>
            </a:r>
            <a:r>
              <a:t>)           </a:t>
            </a:r>
            <a:r>
              <a:rPr>
                <a:solidFill>
                  <a:schemeClr val="accent5"/>
                </a:solidFill>
              </a:rPr>
              <a:t>Wrong.  Constants only!</a:t>
            </a:r>
          </a:p>
        </p:txBody>
      </p:sp>
      <p:sp>
        <p:nvSpPr>
          <p:cNvPr id="382" name="EI Example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EI Examples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Existential Elimination"/>
          <p:cNvSpPr txBox="1"/>
          <p:nvPr/>
        </p:nvSpPr>
        <p:spPr>
          <a:xfrm>
            <a:off x="1079499" y="4420729"/>
            <a:ext cx="108585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algn="ctr" defTabSz="1295400">
              <a:buClr>
                <a:srgbClr val="000000"/>
              </a:buClr>
              <a:buFont typeface="Times Roman"/>
              <a:defRPr sz="6000">
                <a:uFill>
                  <a:solidFill>
                    <a:srgbClr val="000000"/>
                  </a:solidFill>
                </a:uFill>
                <a:latin typeface="+mn-lt"/>
                <a:ea typeface="+mn-ea"/>
                <a:cs typeface="+mn-cs"/>
                <a:sym typeface="Times Roman"/>
              </a:defRPr>
            </a:lvl1pPr>
          </a:lstStyle>
          <a:p>
            <a:pPr/>
            <a:r>
              <a:t>Existential Elimination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lide Number"/>
          <p:cNvSpPr txBox="1"/>
          <p:nvPr>
            <p:ph type="sldNum" sz="quarter" idx="2"/>
          </p:nvPr>
        </p:nvSpPr>
        <p:spPr>
          <a:xfrm>
            <a:off x="11772392" y="9103359"/>
            <a:ext cx="257049" cy="42214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2" name="Object constants: n…"/>
          <p:cNvSpPr txBox="1"/>
          <p:nvPr/>
        </p:nvSpPr>
        <p:spPr>
          <a:xfrm>
            <a:off x="975359" y="1733973"/>
            <a:ext cx="11230188" cy="59720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1300480">
              <a:defRPr i="1" sz="3800">
                <a:latin typeface="+mn-lt"/>
                <a:ea typeface="+mn-ea"/>
                <a:cs typeface="+mn-cs"/>
                <a:sym typeface="Times Roman"/>
              </a:defRPr>
            </a:pPr>
            <a:r>
              <a:rPr i="0"/>
              <a:t>Object constants: </a:t>
            </a:r>
            <a:r>
              <a:t>n</a:t>
            </a:r>
            <a:endParaRPr i="0"/>
          </a:p>
          <a:p>
            <a:pPr defTabSz="1300480">
              <a:defRPr i="1" sz="3800">
                <a:latin typeface="+mn-lt"/>
                <a:ea typeface="+mn-ea"/>
                <a:cs typeface="+mn-cs"/>
                <a:sym typeface="Times Roman"/>
              </a:defRPr>
            </a:pPr>
            <a:r>
              <a:rPr i="0"/>
              <a:t>Binary relation constants: </a:t>
            </a:r>
            <a:r>
              <a:t>k</a:t>
            </a:r>
          </a:p>
          <a:p>
            <a:pPr defTabSz="1300480">
              <a:defRPr sz="3800">
                <a:latin typeface="+mn-lt"/>
                <a:ea typeface="+mn-ea"/>
                <a:cs typeface="+mn-cs"/>
                <a:sym typeface="Times Roman"/>
              </a:defRPr>
            </a:pPr>
            <a:r>
              <a:t>Factoids in Herbrand Base: </a:t>
            </a:r>
            <a:r>
              <a:rPr i="1"/>
              <a:t>k*n</a:t>
            </a:r>
            <a:r>
              <a:rPr baseline="31999"/>
              <a:t>2</a:t>
            </a:r>
          </a:p>
          <a:p>
            <a:pPr defTabSz="1300480">
              <a:defRPr sz="3800">
                <a:latin typeface="+mn-lt"/>
                <a:ea typeface="+mn-ea"/>
                <a:cs typeface="+mn-cs"/>
                <a:sym typeface="Times Roman"/>
              </a:defRPr>
            </a:pPr>
            <a:r>
              <a:t>Interpretations:  2</a:t>
            </a:r>
            <a:r>
              <a:rPr baseline="31999" i="1"/>
              <a:t>k*n</a:t>
            </a:r>
            <a:r>
              <a:rPr baseline="44499" sz="3200"/>
              <a:t>2</a:t>
            </a:r>
            <a:endParaRPr baseline="44499" sz="3200"/>
          </a:p>
          <a:p>
            <a:pPr defTabSz="1300480">
              <a:defRPr sz="3800">
                <a:latin typeface="+mn-lt"/>
                <a:ea typeface="+mn-ea"/>
                <a:cs typeface="+mn-cs"/>
                <a:sym typeface="Times Roman"/>
              </a:defRPr>
            </a:pPr>
            <a:endParaRPr baseline="44499" sz="3200"/>
          </a:p>
          <a:p>
            <a:pPr defTabSz="1300480">
              <a:defRPr sz="3800">
                <a:latin typeface="+mn-lt"/>
                <a:ea typeface="+mn-ea"/>
                <a:cs typeface="+mn-cs"/>
                <a:sym typeface="Times Roman"/>
              </a:defRPr>
            </a:pPr>
            <a:endParaRPr baseline="44499" sz="3200"/>
          </a:p>
          <a:p>
            <a:pPr defTabSz="1300480">
              <a:defRPr i="1" sz="3800">
                <a:latin typeface="+mn-lt"/>
                <a:ea typeface="+mn-ea"/>
                <a:cs typeface="+mn-cs"/>
                <a:sym typeface="Times Roman"/>
              </a:defRPr>
            </a:pPr>
            <a:r>
              <a:rPr i="0"/>
              <a:t>Object constants: 4</a:t>
            </a:r>
            <a:endParaRPr i="0"/>
          </a:p>
          <a:p>
            <a:pPr defTabSz="1300480">
              <a:defRPr i="1" sz="3800">
                <a:latin typeface="+mn-lt"/>
                <a:ea typeface="+mn-ea"/>
                <a:cs typeface="+mn-cs"/>
                <a:sym typeface="Times Roman"/>
              </a:defRPr>
            </a:pPr>
            <a:r>
              <a:rPr i="0"/>
              <a:t>Binary relation constants: 4</a:t>
            </a:r>
          </a:p>
          <a:p>
            <a:pPr defTabSz="1300480">
              <a:defRPr sz="3800">
                <a:latin typeface="+mn-lt"/>
                <a:ea typeface="+mn-ea"/>
                <a:cs typeface="+mn-cs"/>
                <a:sym typeface="Times Roman"/>
              </a:defRPr>
            </a:pPr>
            <a:r>
              <a:t>Factoids in Herbrand Base: 64</a:t>
            </a:r>
          </a:p>
          <a:p>
            <a:pPr defTabSz="1300480">
              <a:defRPr sz="3800">
                <a:latin typeface="+mn-lt"/>
                <a:ea typeface="+mn-ea"/>
                <a:cs typeface="+mn-cs"/>
                <a:sym typeface="Times Roman"/>
              </a:defRPr>
            </a:pPr>
            <a:r>
              <a:t>Interpretations:  2</a:t>
            </a:r>
            <a:r>
              <a:rPr baseline="31999"/>
              <a:t>64</a:t>
            </a:r>
            <a:r>
              <a:t> = 18,446,744,073,709,551,616</a:t>
            </a:r>
          </a:p>
        </p:txBody>
      </p:sp>
      <p:sp>
        <p:nvSpPr>
          <p:cNvPr id="163" name="Analysi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Analysis</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EE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EE Example</a:t>
            </a:r>
          </a:p>
        </p:txBody>
      </p:sp>
      <p:sp>
        <p:nvSpPr>
          <p:cNvPr id="389" name="Premises:…"/>
          <p:cNvSpPr txBox="1"/>
          <p:nvPr/>
        </p:nvSpPr>
        <p:spPr>
          <a:xfrm>
            <a:off x="977899" y="1409699"/>
            <a:ext cx="11176001" cy="544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Premises:</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x.hates</a:t>
            </a:r>
            <a:r>
              <a:rPr sz="3600"/>
              <a:t>(</a:t>
            </a:r>
            <a:r>
              <a:rPr i="1" sz="3600"/>
              <a:t>jane</a:t>
            </a:r>
            <a:r>
              <a:rPr sz="3600"/>
              <a:t>,</a:t>
            </a:r>
            <a:r>
              <a:rPr i="1" sz="3600"/>
              <a:t>x</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a:t>
            </a:r>
            <a:r>
              <a:rPr sz="3600"/>
              <a:t>(</a:t>
            </a:r>
            <a:r>
              <a:rPr i="1" sz="3600"/>
              <a:t>hates</a:t>
            </a:r>
            <a:r>
              <a:rPr sz="3600"/>
              <a:t>(</a:t>
            </a:r>
            <a:r>
              <a:rPr i="1" sz="3600"/>
              <a:t>jane,x</a:t>
            </a:r>
            <a:r>
              <a:rPr sz="3600"/>
              <a:t>)</a:t>
            </a:r>
            <a:r>
              <a:rPr i="1" sz="3600"/>
              <a:t> ⇒ mean</a:t>
            </a:r>
            <a:r>
              <a:rPr sz="3600"/>
              <a:t>(</a:t>
            </a:r>
            <a:r>
              <a:rPr i="1" sz="3600"/>
              <a:t>jane</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Conclusion:</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mean</a:t>
            </a:r>
            <a:r>
              <a:rPr sz="3600"/>
              <a:t>(</a:t>
            </a:r>
            <a:r>
              <a:rPr i="1" sz="3600"/>
              <a:t>jane</a:t>
            </a:r>
            <a:r>
              <a:rPr sz="3600"/>
              <a: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EE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EE Example</a:t>
            </a:r>
          </a:p>
        </p:txBody>
      </p:sp>
      <p:sp>
        <p:nvSpPr>
          <p:cNvPr id="394" name="Metatheorem: ∀ν.(φ ⇒ ψ) is equivalent to (∃ν.φ ⇒ ψ) so long as ψ is free of ν.…"/>
          <p:cNvSpPr txBox="1"/>
          <p:nvPr/>
        </p:nvSpPr>
        <p:spPr>
          <a:xfrm>
            <a:off x="977899" y="1409699"/>
            <a:ext cx="11176001" cy="79032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Metatheorem: </a:t>
            </a:r>
            <a:r>
              <a:rPr i="1"/>
              <a:t>∀</a:t>
            </a:r>
            <a:r>
              <a:t>ν.(φ ⇒ ψ) is equivalent to (∃ν</a:t>
            </a:r>
            <a:r>
              <a:rPr i="1"/>
              <a:t>.</a:t>
            </a:r>
            <a:r>
              <a:t>φ ⇒ ψ) so long as ψ is free of ν.</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t>Example:</a:t>
            </a:r>
          </a:p>
          <a:p>
            <a:pPr marL="57799" marR="57799" algn="ctr" defTabSz="1295400">
              <a:buClr>
                <a:srgbClr val="000000"/>
              </a:buClr>
              <a:buFont typeface="Times Roman"/>
              <a:defRPr sz="3000">
                <a:uFill>
                  <a:solidFill>
                    <a:srgbClr val="000000"/>
                  </a:solidFill>
                </a:uFill>
                <a:latin typeface="+mn-lt"/>
                <a:ea typeface="+mn-ea"/>
                <a:cs typeface="+mn-cs"/>
                <a:sym typeface="Times Roman"/>
              </a:defRPr>
            </a:pPr>
            <a:r>
              <a:rPr i="1" sz="3600"/>
              <a:t>∀x.</a:t>
            </a:r>
            <a:r>
              <a:rPr sz="3600"/>
              <a:t>(</a:t>
            </a:r>
            <a:r>
              <a:rPr i="1" sz="3600"/>
              <a:t>hates</a:t>
            </a:r>
            <a:r>
              <a:rPr sz="3600"/>
              <a:t>(</a:t>
            </a:r>
            <a:r>
              <a:rPr i="1" sz="3600"/>
              <a:t>jane,x</a:t>
            </a:r>
            <a:r>
              <a:rPr sz="3600"/>
              <a:t>)</a:t>
            </a:r>
            <a:r>
              <a:rPr i="1" sz="3600"/>
              <a:t> ⇒ mean</a:t>
            </a:r>
            <a:r>
              <a:rPr sz="3600"/>
              <a:t>(</a:t>
            </a:r>
            <a:r>
              <a:rPr i="1" sz="3600"/>
              <a:t>jane</a:t>
            </a:r>
            <a:r>
              <a:rPr sz="3600"/>
              <a:t>))</a:t>
            </a:r>
            <a:endParaRPr sz="3600"/>
          </a:p>
          <a:p>
            <a:pPr marL="57799" marR="57799" algn="ctr" defTabSz="1295400">
              <a:buClr>
                <a:srgbClr val="000000"/>
              </a:buClr>
              <a:buFont typeface="Times Roman"/>
              <a:defRPr sz="3000">
                <a:uFill>
                  <a:solidFill>
                    <a:srgbClr val="000000"/>
                  </a:solidFill>
                </a:uFill>
                <a:latin typeface="+mn-lt"/>
                <a:ea typeface="+mn-ea"/>
                <a:cs typeface="+mn-cs"/>
                <a:sym typeface="Times Roman"/>
              </a:defRPr>
            </a:pPr>
            <a:r>
              <a:rPr sz="3600"/>
              <a:t>is equivalent to </a:t>
            </a:r>
          </a:p>
          <a:p>
            <a:pPr marL="57799" marR="57799" algn="ctr" defTabSz="1295400">
              <a:buClr>
                <a:srgbClr val="000000"/>
              </a:buClr>
              <a:buFont typeface="Times Roman"/>
              <a:defRPr sz="3000">
                <a:uFill>
                  <a:solidFill>
                    <a:srgbClr val="000000"/>
                  </a:solidFill>
                </a:uFill>
                <a:latin typeface="+mn-lt"/>
                <a:ea typeface="+mn-ea"/>
                <a:cs typeface="+mn-cs"/>
                <a:sym typeface="Times Roman"/>
              </a:defRPr>
            </a:pPr>
            <a:r>
              <a:rPr sz="3600"/>
              <a:t>(∃</a:t>
            </a:r>
            <a:r>
              <a:rPr i="1" sz="3600"/>
              <a:t>x.</a:t>
            </a:r>
            <a:r>
              <a:rPr i="1" sz="3600"/>
              <a:t>hates</a:t>
            </a:r>
            <a:r>
              <a:rPr sz="3600"/>
              <a:t>(</a:t>
            </a:r>
            <a:r>
              <a:rPr i="1" sz="3600"/>
              <a:t>jane,x</a:t>
            </a:r>
            <a:r>
              <a:rPr sz="3600"/>
              <a:t>)</a:t>
            </a:r>
            <a:r>
              <a:rPr i="1" sz="3600"/>
              <a:t> ⇒ mean</a:t>
            </a:r>
            <a:r>
              <a:rPr sz="3600"/>
              <a:t>(</a:t>
            </a:r>
            <a:r>
              <a:rPr i="1" sz="3600"/>
              <a:t>jane</a:t>
            </a:r>
            <a:r>
              <a:rPr sz="3600"/>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solidFill>
                  <a:srgbClr val="A6AAA9"/>
                </a:solidFill>
                <a:uFill>
                  <a:solidFill>
                    <a:srgbClr val="000000"/>
                  </a:solidFill>
                </a:uFill>
                <a:latin typeface="+mn-lt"/>
                <a:ea typeface="+mn-ea"/>
                <a:cs typeface="+mn-cs"/>
                <a:sym typeface="Times Roman"/>
              </a:defRPr>
            </a:pPr>
            <a:r>
              <a:t>Proof Reminder:</a:t>
            </a:r>
          </a:p>
          <a:p>
            <a:pPr marL="57799" marR="57799" defTabSz="1295400">
              <a:buClr>
                <a:srgbClr val="000000"/>
              </a:buClr>
              <a:buFont typeface="Times Roman"/>
              <a:defRPr sz="3600">
                <a:solidFill>
                  <a:srgbClr val="A6AAA9"/>
                </a:solidFill>
                <a:uFill>
                  <a:solidFill>
                    <a:srgbClr val="000000"/>
                  </a:solidFill>
                </a:uFill>
                <a:latin typeface="+mn-lt"/>
                <a:ea typeface="+mn-ea"/>
                <a:cs typeface="+mn-cs"/>
                <a:sym typeface="Times Roman"/>
              </a:defRPr>
            </a:pPr>
            <a:r>
              <a:t>    </a:t>
            </a:r>
            <a:r>
              <a:rPr i="1"/>
              <a:t>∀</a:t>
            </a:r>
            <a:r>
              <a:t>ν.(φ ⇒ ψ) is equivalent to </a:t>
            </a:r>
            <a:r>
              <a:rPr i="1"/>
              <a:t>∀</a:t>
            </a:r>
            <a:r>
              <a:t>ν.(</a:t>
            </a:r>
            <a:r>
              <a:rPr>
                <a:latin typeface="Symbol"/>
                <a:ea typeface="Symbol"/>
                <a:cs typeface="Symbol"/>
                <a:sym typeface="Symbol"/>
              </a:rPr>
              <a:t>Ø</a:t>
            </a:r>
            <a:r>
              <a:t>φ </a:t>
            </a:r>
            <a:r>
              <a:rPr>
                <a:latin typeface="Symbol"/>
                <a:ea typeface="Symbol"/>
                <a:cs typeface="Symbol"/>
                <a:sym typeface="Symbol"/>
              </a:rPr>
              <a:t>Ú</a:t>
            </a:r>
            <a:r>
              <a:t> ψ),</a:t>
            </a:r>
          </a:p>
          <a:p>
            <a:pPr marL="57799" marR="57799" defTabSz="1295400">
              <a:buClr>
                <a:srgbClr val="000000"/>
              </a:buClr>
              <a:buFont typeface="Times Roman"/>
              <a:defRPr sz="3600">
                <a:solidFill>
                  <a:srgbClr val="A6AAA9"/>
                </a:solidFill>
                <a:uFill>
                  <a:solidFill>
                    <a:srgbClr val="000000"/>
                  </a:solidFill>
                </a:uFill>
                <a:latin typeface="+mn-lt"/>
                <a:ea typeface="+mn-ea"/>
                <a:cs typeface="+mn-cs"/>
                <a:sym typeface="Times Roman"/>
              </a:defRPr>
            </a:pPr>
            <a:r>
              <a:t>    which is equivalent to (</a:t>
            </a:r>
            <a:r>
              <a:rPr i="1"/>
              <a:t>∀</a:t>
            </a:r>
            <a:r>
              <a:t>ν.</a:t>
            </a:r>
            <a:r>
              <a:rPr>
                <a:latin typeface="Symbol"/>
                <a:ea typeface="Symbol"/>
                <a:cs typeface="Symbol"/>
                <a:sym typeface="Symbol"/>
              </a:rPr>
              <a:t>Ø</a:t>
            </a:r>
            <a:r>
              <a:t>φ </a:t>
            </a:r>
            <a:r>
              <a:rPr>
                <a:latin typeface="Symbol"/>
                <a:ea typeface="Symbol"/>
                <a:cs typeface="Symbol"/>
                <a:sym typeface="Symbol"/>
              </a:rPr>
              <a:t>Ú</a:t>
            </a:r>
            <a:r>
              <a:t> ψ) since ψ free of ν,</a:t>
            </a:r>
          </a:p>
          <a:p>
            <a:pPr marL="57799" marR="57799" defTabSz="1295400">
              <a:buClr>
                <a:srgbClr val="000000"/>
              </a:buClr>
              <a:buFont typeface="Times Roman"/>
              <a:defRPr sz="3600">
                <a:solidFill>
                  <a:srgbClr val="A6AAA9"/>
                </a:solidFill>
                <a:uFill>
                  <a:solidFill>
                    <a:srgbClr val="000000"/>
                  </a:solidFill>
                </a:uFill>
                <a:latin typeface="+mn-lt"/>
                <a:ea typeface="+mn-ea"/>
                <a:cs typeface="+mn-cs"/>
                <a:sym typeface="Times Roman"/>
              </a:defRPr>
            </a:pPr>
            <a:r>
              <a:t>    which is equivalent to (</a:t>
            </a:r>
            <a:r>
              <a:rPr>
                <a:latin typeface="Symbol"/>
                <a:ea typeface="Symbol"/>
                <a:cs typeface="Symbol"/>
                <a:sym typeface="Symbol"/>
              </a:rPr>
              <a:t>Ø</a:t>
            </a:r>
            <a:r>
              <a:t>∃ν</a:t>
            </a:r>
            <a:r>
              <a:rPr i="1"/>
              <a:t>.</a:t>
            </a:r>
            <a:r>
              <a:t>φ </a:t>
            </a:r>
            <a:r>
              <a:rPr>
                <a:latin typeface="Symbol"/>
                <a:ea typeface="Symbol"/>
                <a:cs typeface="Symbol"/>
                <a:sym typeface="Symbol"/>
              </a:rPr>
              <a:t>Ú</a:t>
            </a:r>
            <a:r>
              <a:t> ψ),</a:t>
            </a:r>
          </a:p>
          <a:p>
            <a:pPr marL="57799" marR="57799" defTabSz="1295400">
              <a:buClr>
                <a:srgbClr val="000000"/>
              </a:buClr>
              <a:buFont typeface="Times Roman"/>
              <a:defRPr sz="3600">
                <a:solidFill>
                  <a:srgbClr val="A6AAA9"/>
                </a:solidFill>
                <a:uFill>
                  <a:solidFill>
                    <a:srgbClr val="000000"/>
                  </a:solidFill>
                </a:uFill>
                <a:latin typeface="+mn-lt"/>
                <a:ea typeface="+mn-ea"/>
                <a:cs typeface="+mn-cs"/>
                <a:sym typeface="Times Roman"/>
              </a:defRPr>
            </a:pPr>
            <a:r>
              <a:t>    which is equivalent to (∃ν</a:t>
            </a:r>
            <a:r>
              <a:rPr i="1"/>
              <a:t>.</a:t>
            </a:r>
            <a:r>
              <a:t>φ ⇒ ψ).</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EE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EE Example</a:t>
            </a:r>
          </a:p>
        </p:txBody>
      </p:sp>
      <p:sp>
        <p:nvSpPr>
          <p:cNvPr id="399" name="Premises:…"/>
          <p:cNvSpPr txBox="1"/>
          <p:nvPr/>
        </p:nvSpPr>
        <p:spPr>
          <a:xfrm>
            <a:off x="977899" y="1409699"/>
            <a:ext cx="11176001" cy="604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Premises:</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x.hates</a:t>
            </a:r>
            <a:r>
              <a:rPr sz="3600"/>
              <a:t>(</a:t>
            </a:r>
            <a:r>
              <a:rPr i="1" sz="3600"/>
              <a:t>jane</a:t>
            </a:r>
            <a:r>
              <a:rPr sz="3600"/>
              <a:t>,</a:t>
            </a:r>
            <a:r>
              <a:rPr i="1" sz="3600"/>
              <a:t>x</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a:t>
            </a:r>
            <a:r>
              <a:rPr sz="3600"/>
              <a:t>(</a:t>
            </a:r>
            <a:r>
              <a:rPr i="1" sz="3600"/>
              <a:t>hates</a:t>
            </a:r>
            <a:r>
              <a:rPr sz="3600"/>
              <a:t>(</a:t>
            </a:r>
            <a:r>
              <a:rPr i="1" sz="3600"/>
              <a:t>jane,x</a:t>
            </a:r>
            <a:r>
              <a:rPr sz="3600"/>
              <a:t>)</a:t>
            </a:r>
            <a:r>
              <a:rPr i="1" sz="3600"/>
              <a:t> ⇒ mean</a:t>
            </a:r>
            <a:r>
              <a:rPr sz="3600"/>
              <a:t>(</a:t>
            </a:r>
            <a:r>
              <a:rPr i="1" sz="3600"/>
              <a:t>jane</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Equivalent Premises:</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x.hates</a:t>
            </a:r>
            <a:r>
              <a:rPr sz="3600"/>
              <a:t>(</a:t>
            </a:r>
            <a:r>
              <a:rPr i="1" sz="3600"/>
              <a:t>jane</a:t>
            </a:r>
            <a:r>
              <a:rPr sz="3600"/>
              <a:t>,</a:t>
            </a:r>
            <a:r>
              <a:rPr i="1" sz="3600"/>
              <a:t>x</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a:t>
            </a:r>
            <a:r>
              <a:rPr i="1" sz="3600"/>
              <a:t>hates</a:t>
            </a:r>
            <a:r>
              <a:rPr sz="3600"/>
              <a:t>(</a:t>
            </a:r>
            <a:r>
              <a:rPr i="1" sz="3600"/>
              <a:t>jane,x</a:t>
            </a:r>
            <a:r>
              <a:rPr sz="3600"/>
              <a:t>)</a:t>
            </a:r>
            <a:r>
              <a:rPr i="1" sz="3600"/>
              <a:t> ⇒ mean</a:t>
            </a:r>
            <a:r>
              <a:rPr sz="3600"/>
              <a:t>(</a:t>
            </a:r>
            <a:r>
              <a:rPr i="1" sz="3600"/>
              <a:t>jane</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Conclusion (by Implication Elimination):</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mean</a:t>
            </a:r>
            <a:r>
              <a:rPr sz="3600"/>
              <a:t>(</a:t>
            </a:r>
            <a:r>
              <a:rPr i="1" sz="3600"/>
              <a:t>jane</a:t>
            </a:r>
            <a:r>
              <a:rPr sz="3600"/>
              <a:t>)</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Existential Elimination (E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Existential Elimination (EE)</a:t>
            </a:r>
          </a:p>
        </p:txBody>
      </p:sp>
      <p:grpSp>
        <p:nvGrpSpPr>
          <p:cNvPr id="406" name="Group"/>
          <p:cNvGrpSpPr/>
          <p:nvPr/>
        </p:nvGrpSpPr>
        <p:grpSpPr>
          <a:xfrm>
            <a:off x="3767430" y="3197125"/>
            <a:ext cx="5469940" cy="3359350"/>
            <a:chOff x="0" y="0"/>
            <a:chExt cx="5469939" cy="3359348"/>
          </a:xfrm>
        </p:grpSpPr>
        <p:sp>
          <p:nvSpPr>
            <p:cNvPr id="404" name="∃ν.φ…"/>
            <p:cNvSpPr txBox="1"/>
            <p:nvPr/>
          </p:nvSpPr>
          <p:spPr>
            <a:xfrm>
              <a:off x="0" y="0"/>
              <a:ext cx="5469940" cy="3359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a:defRPr sz="3600">
                  <a:latin typeface="+mn-lt"/>
                  <a:ea typeface="+mn-ea"/>
                  <a:cs typeface="+mn-cs"/>
                  <a:sym typeface="Times Roman"/>
                </a:defRPr>
              </a:pPr>
              <a:r>
                <a:t>∃ν.φ</a:t>
              </a:r>
            </a:p>
            <a:p>
              <a:pPr>
                <a:defRPr sz="3600">
                  <a:latin typeface="+mn-lt"/>
                  <a:ea typeface="+mn-ea"/>
                  <a:cs typeface="+mn-cs"/>
                  <a:sym typeface="Times Roman"/>
                </a:defRPr>
              </a:pPr>
              <a:r>
                <a:t>∀ν.(φ ⇒ ψ)</a:t>
              </a:r>
            </a:p>
            <a:p>
              <a:pPr>
                <a:defRPr sz="3600">
                  <a:latin typeface="+mn-lt"/>
                  <a:ea typeface="+mn-ea"/>
                  <a:cs typeface="+mn-cs"/>
                  <a:sym typeface="Times Roman"/>
                </a:defRPr>
              </a:pPr>
            </a:p>
            <a:p>
              <a:pPr>
                <a:defRPr sz="3600">
                  <a:latin typeface="+mn-lt"/>
                  <a:ea typeface="+mn-ea"/>
                  <a:cs typeface="+mn-cs"/>
                  <a:sym typeface="Times Roman"/>
                </a:defRPr>
              </a:pPr>
              <a:r>
                <a:t>ψ</a:t>
              </a:r>
            </a:p>
            <a:p>
              <a:pPr>
                <a:defRPr sz="3200">
                  <a:latin typeface="+mn-lt"/>
                  <a:ea typeface="+mn-ea"/>
                  <a:cs typeface="+mn-cs"/>
                  <a:sym typeface="Times Roman"/>
                </a:defRPr>
              </a:pPr>
              <a:r>
                <a:t>where ν does not occur free in ψ</a:t>
              </a:r>
            </a:p>
          </p:txBody>
        </p:sp>
        <p:sp>
          <p:nvSpPr>
            <p:cNvPr id="405" name="Line"/>
            <p:cNvSpPr/>
            <p:nvPr/>
          </p:nvSpPr>
          <p:spPr>
            <a:xfrm>
              <a:off x="47394" y="1969432"/>
              <a:ext cx="2350423"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EE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EE Example</a:t>
            </a:r>
          </a:p>
        </p:txBody>
      </p:sp>
      <p:sp>
        <p:nvSpPr>
          <p:cNvPr id="411" name="Premises:…"/>
          <p:cNvSpPr txBox="1"/>
          <p:nvPr/>
        </p:nvSpPr>
        <p:spPr>
          <a:xfrm>
            <a:off x="977899" y="1409699"/>
            <a:ext cx="11176001" cy="544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Premises:</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x.hates</a:t>
            </a:r>
            <a:r>
              <a:rPr sz="3600"/>
              <a:t>(</a:t>
            </a:r>
            <a:r>
              <a:rPr i="1" sz="3600"/>
              <a:t>jane</a:t>
            </a:r>
            <a:r>
              <a:rPr sz="3600"/>
              <a:t>,</a:t>
            </a:r>
            <a:r>
              <a:rPr i="1" sz="3600"/>
              <a:t>x</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a:t>
            </a:r>
            <a:r>
              <a:rPr sz="3600"/>
              <a:t>(</a:t>
            </a:r>
            <a:r>
              <a:rPr i="1" sz="3600"/>
              <a:t>hates</a:t>
            </a:r>
            <a:r>
              <a:rPr sz="3600"/>
              <a:t>(</a:t>
            </a:r>
            <a:r>
              <a:rPr i="1" sz="3600"/>
              <a:t>jane,x</a:t>
            </a:r>
            <a:r>
              <a:rPr sz="3600"/>
              <a:t>)</a:t>
            </a:r>
            <a:r>
              <a:rPr i="1" sz="3600"/>
              <a:t> ⇒ mean</a:t>
            </a:r>
            <a:r>
              <a:rPr sz="3600"/>
              <a:t>(</a:t>
            </a:r>
            <a:r>
              <a:rPr i="1" sz="3600"/>
              <a:t>jane</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Conclusion:</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mean</a:t>
            </a:r>
            <a:r>
              <a:rPr sz="3600"/>
              <a:t>(</a:t>
            </a:r>
            <a:r>
              <a:rPr i="1" sz="3600"/>
              <a:t>jane</a:t>
            </a:r>
            <a:r>
              <a:rPr sz="3600"/>
              <a:t>)</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Existential Elimination (E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Existential Elimination (EE)</a:t>
            </a:r>
          </a:p>
        </p:txBody>
      </p:sp>
      <p:grpSp>
        <p:nvGrpSpPr>
          <p:cNvPr id="418" name="Group"/>
          <p:cNvGrpSpPr/>
          <p:nvPr/>
        </p:nvGrpSpPr>
        <p:grpSpPr>
          <a:xfrm>
            <a:off x="3767430" y="3197125"/>
            <a:ext cx="5469940" cy="3359350"/>
            <a:chOff x="0" y="0"/>
            <a:chExt cx="5469939" cy="3359348"/>
          </a:xfrm>
        </p:grpSpPr>
        <p:sp>
          <p:nvSpPr>
            <p:cNvPr id="416" name="∃ν.φ…"/>
            <p:cNvSpPr txBox="1"/>
            <p:nvPr/>
          </p:nvSpPr>
          <p:spPr>
            <a:xfrm>
              <a:off x="0" y="0"/>
              <a:ext cx="5469940" cy="3359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a:defRPr sz="3600">
                  <a:latin typeface="+mn-lt"/>
                  <a:ea typeface="+mn-ea"/>
                  <a:cs typeface="+mn-cs"/>
                  <a:sym typeface="Times Roman"/>
                </a:defRPr>
              </a:pPr>
              <a:r>
                <a:t>∃ν.φ</a:t>
              </a:r>
            </a:p>
            <a:p>
              <a:pPr>
                <a:defRPr sz="3600">
                  <a:latin typeface="+mn-lt"/>
                  <a:ea typeface="+mn-ea"/>
                  <a:cs typeface="+mn-cs"/>
                  <a:sym typeface="Times Roman"/>
                </a:defRPr>
              </a:pPr>
              <a:r>
                <a:t>∀ν.(φ ⇒ ψ)</a:t>
              </a:r>
            </a:p>
            <a:p>
              <a:pPr>
                <a:defRPr sz="3600">
                  <a:latin typeface="+mn-lt"/>
                  <a:ea typeface="+mn-ea"/>
                  <a:cs typeface="+mn-cs"/>
                  <a:sym typeface="Times Roman"/>
                </a:defRPr>
              </a:pPr>
            </a:p>
            <a:p>
              <a:pPr>
                <a:defRPr sz="3600">
                  <a:latin typeface="+mn-lt"/>
                  <a:ea typeface="+mn-ea"/>
                  <a:cs typeface="+mn-cs"/>
                  <a:sym typeface="Times Roman"/>
                </a:defRPr>
              </a:pPr>
              <a:r>
                <a:t>ψ</a:t>
              </a:r>
            </a:p>
            <a:p>
              <a:pPr>
                <a:defRPr sz="3200">
                  <a:latin typeface="+mn-lt"/>
                  <a:ea typeface="+mn-ea"/>
                  <a:cs typeface="+mn-cs"/>
                  <a:sym typeface="Times Roman"/>
                </a:defRPr>
              </a:pPr>
              <a:r>
                <a:t>where ν does not occur </a:t>
              </a:r>
              <a:r>
                <a:rPr b="1" i="1">
                  <a:solidFill>
                    <a:schemeClr val="accent5"/>
                  </a:solidFill>
                </a:rPr>
                <a:t>free</a:t>
              </a:r>
              <a:r>
                <a:t> in ψ</a:t>
              </a:r>
            </a:p>
          </p:txBody>
        </p:sp>
        <p:sp>
          <p:nvSpPr>
            <p:cNvPr id="417" name="Line"/>
            <p:cNvSpPr/>
            <p:nvPr/>
          </p:nvSpPr>
          <p:spPr>
            <a:xfrm>
              <a:off x="47394" y="1969432"/>
              <a:ext cx="2350423"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EE Exampl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EE Example</a:t>
            </a:r>
          </a:p>
        </p:txBody>
      </p:sp>
      <p:sp>
        <p:nvSpPr>
          <p:cNvPr id="423" name="Premises:…"/>
          <p:cNvSpPr txBox="1"/>
          <p:nvPr/>
        </p:nvSpPr>
        <p:spPr>
          <a:xfrm>
            <a:off x="977899" y="1409699"/>
            <a:ext cx="11176001" cy="544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Premises:</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x.hates</a:t>
            </a:r>
            <a:r>
              <a:rPr sz="3600"/>
              <a:t>(</a:t>
            </a:r>
            <a:r>
              <a:rPr i="1" sz="3600"/>
              <a:t>jane</a:t>
            </a:r>
            <a:r>
              <a:rPr sz="3600"/>
              <a:t>,</a:t>
            </a:r>
            <a:r>
              <a:rPr i="1" sz="3600"/>
              <a:t>x</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a:t>
            </a:r>
            <a:r>
              <a:rPr sz="3600"/>
              <a:t>(</a:t>
            </a:r>
            <a:r>
              <a:rPr i="1" sz="3600"/>
              <a:t>hates</a:t>
            </a:r>
            <a:r>
              <a:rPr sz="3600"/>
              <a:t>(</a:t>
            </a:r>
            <a:r>
              <a:rPr i="1" sz="3600"/>
              <a:t>jane,x</a:t>
            </a:r>
            <a:r>
              <a:rPr sz="3600"/>
              <a:t>)</a:t>
            </a:r>
            <a:r>
              <a:rPr i="1" sz="3600"/>
              <a:t> ⇒ </a:t>
            </a:r>
            <a:r>
              <a:rPr i="1" sz="3600"/>
              <a:t>∀x.hates</a:t>
            </a:r>
            <a:r>
              <a:rPr sz="3600"/>
              <a:t>(</a:t>
            </a:r>
            <a:r>
              <a:rPr i="1" sz="3600"/>
              <a:t>x,jane</a:t>
            </a:r>
            <a:r>
              <a:rPr sz="3600"/>
              <a:t>))</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Conclusion:</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	</a:t>
            </a:r>
            <a:r>
              <a:rPr i="1" sz="3600"/>
              <a:t>∀x.hates</a:t>
            </a:r>
            <a:r>
              <a:rPr sz="3600"/>
              <a:t>(</a:t>
            </a:r>
            <a:r>
              <a:rPr i="1" sz="3600"/>
              <a:t>x,jane</a:t>
            </a:r>
            <a:r>
              <a:rPr sz="3600"/>
              <a:t>)</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Or Elimination"/>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Or Elimination</a:t>
            </a:r>
          </a:p>
        </p:txBody>
      </p:sp>
      <p:grpSp>
        <p:nvGrpSpPr>
          <p:cNvPr id="430" name="Group"/>
          <p:cNvGrpSpPr/>
          <p:nvPr/>
        </p:nvGrpSpPr>
        <p:grpSpPr>
          <a:xfrm>
            <a:off x="5797977" y="3700313"/>
            <a:ext cx="1408846" cy="2352974"/>
            <a:chOff x="0" y="0"/>
            <a:chExt cx="1408845" cy="2352972"/>
          </a:xfrm>
        </p:grpSpPr>
        <p:sp>
          <p:nvSpPr>
            <p:cNvPr id="428" name="φ ∨ ψ…"/>
            <p:cNvSpPr txBox="1"/>
            <p:nvPr/>
          </p:nvSpPr>
          <p:spPr>
            <a:xfrm>
              <a:off x="27998" y="0"/>
              <a:ext cx="1352849" cy="23529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600">
                  <a:latin typeface="+mn-lt"/>
                  <a:ea typeface="+mn-ea"/>
                  <a:cs typeface="+mn-cs"/>
                  <a:sym typeface="Times Roman"/>
                </a:defRPr>
              </a:pPr>
              <a:r>
                <a:t>φ </a:t>
              </a:r>
              <a:r>
                <a:rPr>
                  <a:latin typeface="Symbol"/>
                  <a:ea typeface="Symbol"/>
                  <a:cs typeface="Symbol"/>
                  <a:sym typeface="Symbol"/>
                </a:rPr>
                <a:t>Ú</a:t>
              </a:r>
              <a:r>
                <a:t> ψ</a:t>
              </a:r>
            </a:p>
            <a:p>
              <a:pPr>
                <a:defRPr sz="3600">
                  <a:latin typeface="+mn-lt"/>
                  <a:ea typeface="+mn-ea"/>
                  <a:cs typeface="+mn-cs"/>
                  <a:sym typeface="Times Roman"/>
                </a:defRPr>
              </a:pPr>
              <a:r>
                <a:t>φ ⇒ χ</a:t>
              </a:r>
            </a:p>
            <a:p>
              <a:pPr>
                <a:defRPr sz="3600">
                  <a:latin typeface="+mn-lt"/>
                  <a:ea typeface="+mn-ea"/>
                  <a:cs typeface="+mn-cs"/>
                  <a:sym typeface="Times Roman"/>
                </a:defRPr>
              </a:pPr>
              <a:r>
                <a:t>ψ ⇒ χ</a:t>
              </a:r>
            </a:p>
            <a:p>
              <a:pPr>
                <a:defRPr sz="3600">
                  <a:latin typeface="+mn-lt"/>
                  <a:ea typeface="+mn-ea"/>
                  <a:cs typeface="+mn-cs"/>
                  <a:sym typeface="Times Roman"/>
                </a:defRPr>
              </a:pPr>
              <a:r>
                <a:t>χ</a:t>
              </a:r>
            </a:p>
          </p:txBody>
        </p:sp>
        <p:sp>
          <p:nvSpPr>
            <p:cNvPr id="429" name="Line"/>
            <p:cNvSpPr/>
            <p:nvPr/>
          </p:nvSpPr>
          <p:spPr>
            <a:xfrm>
              <a:off x="0" y="1839068"/>
              <a:ext cx="1408846" cy="1"/>
            </a:xfrm>
            <a:prstGeom prst="line">
              <a:avLst/>
            </a:prstGeom>
            <a:noFill/>
            <a:ln w="254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EE = OE on Steroid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EE = OE on Steroids</a:t>
            </a:r>
          </a:p>
        </p:txBody>
      </p:sp>
      <p:grpSp>
        <p:nvGrpSpPr>
          <p:cNvPr id="437" name="Group"/>
          <p:cNvGrpSpPr/>
          <p:nvPr/>
        </p:nvGrpSpPr>
        <p:grpSpPr>
          <a:xfrm>
            <a:off x="2078259" y="1489791"/>
            <a:ext cx="5469940" cy="1969434"/>
            <a:chOff x="0" y="0"/>
            <a:chExt cx="5469939" cy="1969432"/>
          </a:xfrm>
        </p:grpSpPr>
        <p:sp>
          <p:nvSpPr>
            <p:cNvPr id="435" name="∃ν.φ…"/>
            <p:cNvSpPr/>
            <p:nvPr/>
          </p:nvSpPr>
          <p:spPr>
            <a:xfrm>
              <a:off x="0" y="0"/>
              <a:ext cx="546994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a:defRPr sz="3600">
                  <a:latin typeface="+mn-lt"/>
                  <a:ea typeface="+mn-ea"/>
                  <a:cs typeface="+mn-cs"/>
                  <a:sym typeface="Times Roman"/>
                </a:defRPr>
              </a:pPr>
              <a:r>
                <a:t>∃ν.φ</a:t>
              </a:r>
            </a:p>
            <a:p>
              <a:pPr>
                <a:defRPr sz="3600">
                  <a:latin typeface="+mn-lt"/>
                  <a:ea typeface="+mn-ea"/>
                  <a:cs typeface="+mn-cs"/>
                  <a:sym typeface="Times Roman"/>
                </a:defRPr>
              </a:pPr>
              <a:r>
                <a:t>∀ν.(φ ⇒ ψ)</a:t>
              </a:r>
            </a:p>
            <a:p>
              <a:pPr>
                <a:defRPr sz="3600">
                  <a:latin typeface="+mn-lt"/>
                  <a:ea typeface="+mn-ea"/>
                  <a:cs typeface="+mn-cs"/>
                  <a:sym typeface="Times Roman"/>
                </a:defRPr>
              </a:pPr>
            </a:p>
            <a:p>
              <a:pPr>
                <a:defRPr sz="3600">
                  <a:latin typeface="+mn-lt"/>
                  <a:ea typeface="+mn-ea"/>
                  <a:cs typeface="+mn-cs"/>
                  <a:sym typeface="Times Roman"/>
                </a:defRPr>
              </a:pPr>
              <a:r>
                <a:t>ψ</a:t>
              </a:r>
            </a:p>
          </p:txBody>
        </p:sp>
        <p:sp>
          <p:nvSpPr>
            <p:cNvPr id="436" name="Line"/>
            <p:cNvSpPr/>
            <p:nvPr/>
          </p:nvSpPr>
          <p:spPr>
            <a:xfrm>
              <a:off x="47394" y="1969432"/>
              <a:ext cx="2350423"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grpSp>
        <p:nvGrpSpPr>
          <p:cNvPr id="440" name="Group"/>
          <p:cNvGrpSpPr/>
          <p:nvPr/>
        </p:nvGrpSpPr>
        <p:grpSpPr>
          <a:xfrm>
            <a:off x="6691552" y="1489791"/>
            <a:ext cx="5469940" cy="2876750"/>
            <a:chOff x="0" y="0"/>
            <a:chExt cx="5469939" cy="2876748"/>
          </a:xfrm>
        </p:grpSpPr>
        <p:sp>
          <p:nvSpPr>
            <p:cNvPr id="438" name="φ1 ∨ ... ∨ φn…"/>
            <p:cNvSpPr txBox="1"/>
            <p:nvPr/>
          </p:nvSpPr>
          <p:spPr>
            <a:xfrm>
              <a:off x="0" y="0"/>
              <a:ext cx="5469940" cy="2876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a:defRPr sz="3600">
                  <a:latin typeface="+mn-lt"/>
                  <a:ea typeface="+mn-ea"/>
                  <a:cs typeface="+mn-cs"/>
                  <a:sym typeface="Times Roman"/>
                </a:defRPr>
              </a:pPr>
              <a:r>
                <a:t>φ</a:t>
              </a:r>
              <a:r>
                <a:rPr sz="1800"/>
                <a:t>1</a:t>
              </a:r>
              <a:r>
                <a:t> </a:t>
              </a:r>
              <a:r>
                <a:rPr>
                  <a:latin typeface="Symbol"/>
                  <a:ea typeface="Symbol"/>
                  <a:cs typeface="Symbol"/>
                  <a:sym typeface="Symbol"/>
                </a:rPr>
                <a:t>Ú</a:t>
              </a:r>
              <a:r>
                <a:t> ... </a:t>
              </a:r>
              <a:r>
                <a:rPr>
                  <a:latin typeface="Symbol"/>
                  <a:ea typeface="Symbol"/>
                  <a:cs typeface="Symbol"/>
                  <a:sym typeface="Symbol"/>
                </a:rPr>
                <a:t>Ú</a:t>
              </a:r>
              <a:r>
                <a:t> φ</a:t>
              </a:r>
              <a:r>
                <a:rPr i="1" sz="1800"/>
                <a:t>n</a:t>
              </a:r>
            </a:p>
            <a:p>
              <a:pPr>
                <a:defRPr sz="3600">
                  <a:latin typeface="+mn-lt"/>
                  <a:ea typeface="+mn-ea"/>
                  <a:cs typeface="+mn-cs"/>
                  <a:sym typeface="Times Roman"/>
                </a:defRPr>
              </a:pPr>
              <a:r>
                <a:t>(φ</a:t>
              </a:r>
              <a:r>
                <a:rPr sz="1800"/>
                <a:t>1</a:t>
              </a:r>
              <a:r>
                <a:t> ⇒ ψ) ∧ ... ∧ (φ</a:t>
              </a:r>
              <a:r>
                <a:rPr i="1" sz="1800"/>
                <a:t>n</a:t>
              </a:r>
              <a:r>
                <a:t> ⇒ ψ)</a:t>
              </a:r>
            </a:p>
            <a:p>
              <a:pPr>
                <a:defRPr sz="3600">
                  <a:latin typeface="+mn-lt"/>
                  <a:ea typeface="+mn-ea"/>
                  <a:cs typeface="+mn-cs"/>
                  <a:sym typeface="Times Roman"/>
                </a:defRPr>
              </a:pPr>
            </a:p>
            <a:p>
              <a:pPr>
                <a:defRPr sz="3600">
                  <a:latin typeface="+mn-lt"/>
                  <a:ea typeface="+mn-ea"/>
                  <a:cs typeface="+mn-cs"/>
                  <a:sym typeface="Times Roman"/>
                </a:defRPr>
              </a:pPr>
              <a:r>
                <a:t>ψ</a:t>
              </a:r>
            </a:p>
          </p:txBody>
        </p:sp>
        <p:sp>
          <p:nvSpPr>
            <p:cNvPr id="439" name="Line"/>
            <p:cNvSpPr/>
            <p:nvPr/>
          </p:nvSpPr>
          <p:spPr>
            <a:xfrm>
              <a:off x="47394" y="2005759"/>
              <a:ext cx="4816402"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grpSp>
        <p:nvGrpSpPr>
          <p:cNvPr id="443" name="Group"/>
          <p:cNvGrpSpPr/>
          <p:nvPr/>
        </p:nvGrpSpPr>
        <p:grpSpPr>
          <a:xfrm>
            <a:off x="7825419" y="4795339"/>
            <a:ext cx="2384692" cy="3991274"/>
            <a:chOff x="0" y="0"/>
            <a:chExt cx="2384691" cy="3991272"/>
          </a:xfrm>
        </p:grpSpPr>
        <p:sp>
          <p:nvSpPr>
            <p:cNvPr id="441" name="φ1 ∨ ... ∨ φn…"/>
            <p:cNvSpPr txBox="1"/>
            <p:nvPr/>
          </p:nvSpPr>
          <p:spPr>
            <a:xfrm>
              <a:off x="0" y="0"/>
              <a:ext cx="2384692" cy="39912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a:defRPr sz="3600">
                  <a:latin typeface="+mn-lt"/>
                  <a:ea typeface="+mn-ea"/>
                  <a:cs typeface="+mn-cs"/>
                  <a:sym typeface="Times Roman"/>
                </a:defRPr>
              </a:pPr>
              <a:r>
                <a:t>φ</a:t>
              </a:r>
              <a:r>
                <a:rPr sz="1800"/>
                <a:t>1</a:t>
              </a:r>
              <a:r>
                <a:t> </a:t>
              </a:r>
              <a:r>
                <a:rPr>
                  <a:latin typeface="Symbol"/>
                  <a:ea typeface="Symbol"/>
                  <a:cs typeface="Symbol"/>
                  <a:sym typeface="Symbol"/>
                </a:rPr>
                <a:t>Ú</a:t>
              </a:r>
              <a:r>
                <a:t> ... </a:t>
              </a:r>
              <a:r>
                <a:rPr>
                  <a:latin typeface="Symbol"/>
                  <a:ea typeface="Symbol"/>
                  <a:cs typeface="Symbol"/>
                  <a:sym typeface="Symbol"/>
                </a:rPr>
                <a:t>Ú</a:t>
              </a:r>
              <a:r>
                <a:t> φ</a:t>
              </a:r>
              <a:r>
                <a:rPr i="1" sz="1800"/>
                <a:t>n</a:t>
              </a:r>
            </a:p>
            <a:p>
              <a:pPr>
                <a:defRPr sz="3600">
                  <a:latin typeface="+mn-lt"/>
                  <a:ea typeface="+mn-ea"/>
                  <a:cs typeface="+mn-cs"/>
                  <a:sym typeface="Times Roman"/>
                </a:defRPr>
              </a:pPr>
              <a:r>
                <a:t>φ</a:t>
              </a:r>
              <a:r>
                <a:rPr sz="1800"/>
                <a:t>1</a:t>
              </a:r>
              <a:r>
                <a:t> ⇒ ψ</a:t>
              </a:r>
            </a:p>
            <a:p>
              <a:pPr>
                <a:defRPr sz="3600">
                  <a:latin typeface="+mn-lt"/>
                  <a:ea typeface="+mn-ea"/>
                  <a:cs typeface="+mn-cs"/>
                  <a:sym typeface="Times Roman"/>
                </a:defRPr>
              </a:pPr>
              <a:r>
                <a:t>     ...</a:t>
              </a:r>
            </a:p>
            <a:p>
              <a:pPr>
                <a:defRPr sz="3600">
                  <a:latin typeface="+mn-lt"/>
                  <a:ea typeface="+mn-ea"/>
                  <a:cs typeface="+mn-cs"/>
                  <a:sym typeface="Times Roman"/>
                </a:defRPr>
              </a:pPr>
              <a:r>
                <a:t>φ</a:t>
              </a:r>
              <a:r>
                <a:rPr sz="1800"/>
                <a:t>n</a:t>
              </a:r>
              <a:r>
                <a:t> ⇒ ψ</a:t>
              </a:r>
            </a:p>
            <a:p>
              <a:pPr>
                <a:defRPr sz="3600">
                  <a:latin typeface="+mn-lt"/>
                  <a:ea typeface="+mn-ea"/>
                  <a:cs typeface="+mn-cs"/>
                  <a:sym typeface="Times Roman"/>
                </a:defRPr>
              </a:pPr>
            </a:p>
            <a:p>
              <a:pPr>
                <a:defRPr sz="3600">
                  <a:latin typeface="+mn-lt"/>
                  <a:ea typeface="+mn-ea"/>
                  <a:cs typeface="+mn-cs"/>
                  <a:sym typeface="Times Roman"/>
                </a:defRPr>
              </a:pPr>
              <a:r>
                <a:t>ψ</a:t>
              </a:r>
            </a:p>
          </p:txBody>
        </p:sp>
        <p:sp>
          <p:nvSpPr>
            <p:cNvPr id="442" name="Line"/>
            <p:cNvSpPr/>
            <p:nvPr/>
          </p:nvSpPr>
          <p:spPr>
            <a:xfrm>
              <a:off x="104846" y="3204524"/>
              <a:ext cx="2175000" cy="1"/>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grpSp>
        <p:nvGrpSpPr>
          <p:cNvPr id="446" name="Group"/>
          <p:cNvGrpSpPr/>
          <p:nvPr/>
        </p:nvGrpSpPr>
        <p:grpSpPr>
          <a:xfrm>
            <a:off x="2583103" y="6188662"/>
            <a:ext cx="1408846" cy="2352973"/>
            <a:chOff x="0" y="0"/>
            <a:chExt cx="1408845" cy="2352972"/>
          </a:xfrm>
        </p:grpSpPr>
        <p:sp>
          <p:nvSpPr>
            <p:cNvPr id="444" name="φ ∨ ψ…"/>
            <p:cNvSpPr txBox="1"/>
            <p:nvPr/>
          </p:nvSpPr>
          <p:spPr>
            <a:xfrm>
              <a:off x="27998" y="0"/>
              <a:ext cx="1352849" cy="23529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600">
                  <a:latin typeface="+mn-lt"/>
                  <a:ea typeface="+mn-ea"/>
                  <a:cs typeface="+mn-cs"/>
                  <a:sym typeface="Times Roman"/>
                </a:defRPr>
              </a:pPr>
              <a:r>
                <a:t>φ </a:t>
              </a:r>
              <a:r>
                <a:rPr>
                  <a:latin typeface="Symbol"/>
                  <a:ea typeface="Symbol"/>
                  <a:cs typeface="Symbol"/>
                  <a:sym typeface="Symbol"/>
                </a:rPr>
                <a:t>Ú</a:t>
              </a:r>
              <a:r>
                <a:t> ψ</a:t>
              </a:r>
            </a:p>
            <a:p>
              <a:pPr>
                <a:defRPr sz="3600">
                  <a:latin typeface="+mn-lt"/>
                  <a:ea typeface="+mn-ea"/>
                  <a:cs typeface="+mn-cs"/>
                  <a:sym typeface="Times Roman"/>
                </a:defRPr>
              </a:pPr>
              <a:r>
                <a:t>φ ⇒ χ</a:t>
              </a:r>
            </a:p>
            <a:p>
              <a:pPr>
                <a:defRPr sz="3600">
                  <a:latin typeface="+mn-lt"/>
                  <a:ea typeface="+mn-ea"/>
                  <a:cs typeface="+mn-cs"/>
                  <a:sym typeface="Times Roman"/>
                </a:defRPr>
              </a:pPr>
              <a:r>
                <a:t>ψ ⇒ χ</a:t>
              </a:r>
            </a:p>
            <a:p>
              <a:pPr>
                <a:defRPr sz="3600">
                  <a:latin typeface="+mn-lt"/>
                  <a:ea typeface="+mn-ea"/>
                  <a:cs typeface="+mn-cs"/>
                  <a:sym typeface="Times Roman"/>
                </a:defRPr>
              </a:pPr>
              <a:r>
                <a:t>χ</a:t>
              </a:r>
            </a:p>
          </p:txBody>
        </p:sp>
        <p:sp>
          <p:nvSpPr>
            <p:cNvPr id="445" name="Line"/>
            <p:cNvSpPr/>
            <p:nvPr/>
          </p:nvSpPr>
          <p:spPr>
            <a:xfrm>
              <a:off x="0" y="1839068"/>
              <a:ext cx="1408846" cy="1"/>
            </a:xfrm>
            <a:prstGeom prst="line">
              <a:avLst/>
            </a:prstGeom>
            <a:noFill/>
            <a:ln w="254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
        <p:nvSpPr>
          <p:cNvPr id="447" name="Line"/>
          <p:cNvSpPr/>
          <p:nvPr/>
        </p:nvSpPr>
        <p:spPr>
          <a:xfrm>
            <a:off x="4876571" y="2928165"/>
            <a:ext cx="1408846" cy="1"/>
          </a:xfrm>
          <a:prstGeom prst="line">
            <a:avLst/>
          </a:prstGeom>
          <a:ln w="50800">
            <a:solidFill>
              <a:schemeClr val="accent2">
                <a:hueOff val="-2473792"/>
                <a:satOff val="-50209"/>
                <a:lumOff val="23543"/>
              </a:schemeClr>
            </a:solidFill>
            <a:tailEnd type="triangle"/>
          </a:ln>
        </p:spPr>
        <p:txBody>
          <a:bodyPr lIns="0" tIns="0" rIns="0" bIns="0"/>
          <a:lstStyle/>
          <a:p>
            <a:pPr marL="57799" marR="57799" defTabSz="1295400">
              <a:defRPr sz="3400">
                <a:uFill>
                  <a:solidFill>
                    <a:srgbClr val="000000"/>
                  </a:solidFill>
                </a:uFill>
                <a:latin typeface="+mn-lt"/>
                <a:ea typeface="+mn-ea"/>
                <a:cs typeface="+mn-cs"/>
                <a:sym typeface="Times Roman"/>
              </a:defRPr>
            </a:pPr>
          </a:p>
        </p:txBody>
      </p:sp>
      <p:sp>
        <p:nvSpPr>
          <p:cNvPr id="448" name="Line"/>
          <p:cNvSpPr/>
          <p:nvPr/>
        </p:nvSpPr>
        <p:spPr>
          <a:xfrm>
            <a:off x="9017764" y="4269683"/>
            <a:ext cx="1" cy="850972"/>
          </a:xfrm>
          <a:prstGeom prst="line">
            <a:avLst/>
          </a:prstGeom>
          <a:ln w="50800">
            <a:solidFill>
              <a:schemeClr val="accent2">
                <a:hueOff val="-2473792"/>
                <a:satOff val="-50209"/>
                <a:lumOff val="23543"/>
              </a:schemeClr>
            </a:solidFill>
            <a:headEnd type="triangle"/>
            <a:tailEnd type="triangle"/>
          </a:ln>
        </p:spPr>
        <p:txBody>
          <a:bodyPr lIns="0" tIns="0" rIns="0" bIns="0"/>
          <a:lstStyle/>
          <a:p>
            <a:pPr marL="57799" marR="57799" defTabSz="1295400">
              <a:defRPr sz="3400">
                <a:uFill>
                  <a:solidFill>
                    <a:srgbClr val="000000"/>
                  </a:solidFill>
                </a:uFill>
                <a:latin typeface="+mn-lt"/>
                <a:ea typeface="+mn-ea"/>
                <a:cs typeface="+mn-cs"/>
                <a:sym typeface="Times Roman"/>
              </a:defRPr>
            </a:pPr>
          </a:p>
        </p:txBody>
      </p:sp>
      <p:sp>
        <p:nvSpPr>
          <p:cNvPr id="449" name="Line"/>
          <p:cNvSpPr/>
          <p:nvPr/>
        </p:nvSpPr>
        <p:spPr>
          <a:xfrm flipH="1">
            <a:off x="5003571" y="7510453"/>
            <a:ext cx="1408846" cy="1"/>
          </a:xfrm>
          <a:prstGeom prst="line">
            <a:avLst/>
          </a:prstGeom>
          <a:ln w="50800">
            <a:solidFill>
              <a:schemeClr val="accent2">
                <a:hueOff val="-2473792"/>
                <a:satOff val="-50209"/>
                <a:lumOff val="23543"/>
              </a:schemeClr>
            </a:solidFill>
            <a:tailEnd type="triangle"/>
          </a:ln>
        </p:spPr>
        <p:txBody>
          <a:bodyPr lIns="0" tIns="0" rIns="0" bIns="0"/>
          <a:lstStyle/>
          <a:p>
            <a:pPr marL="57799" marR="57799" defTabSz="1295400">
              <a:defRPr sz="3400">
                <a:uFill>
                  <a:solidFill>
                    <a:srgbClr val="000000"/>
                  </a:solidFill>
                </a:uFill>
                <a:latin typeface="+mn-lt"/>
                <a:ea typeface="+mn-ea"/>
                <a:cs typeface="+mn-cs"/>
                <a:sym typeface="Times Roman"/>
              </a:defRPr>
            </a:pPr>
          </a:p>
        </p:txBody>
      </p:sp>
      <p:sp>
        <p:nvSpPr>
          <p:cNvPr id="450" name="EE"/>
          <p:cNvSpPr/>
          <p:nvPr/>
        </p:nvSpPr>
        <p:spPr>
          <a:xfrm>
            <a:off x="418319" y="2588813"/>
            <a:ext cx="1270001" cy="1270001"/>
          </a:xfrm>
          <a:prstGeom prst="roundRect">
            <a:avLst>
              <a:gd name="adj" fmla="val 15000"/>
            </a:avLst>
          </a:prstGeom>
          <a:solidFill>
            <a:srgbClr val="DCDEE0"/>
          </a:solidFill>
          <a:ln>
            <a:solidFill>
              <a:srgbClr val="000000"/>
            </a:solidFill>
          </a:ln>
          <a:extLst>
            <a:ext uri="{C572A759-6A51-4108-AA02-DFA0A04FC94B}">
              <ma14:wrappingTextBoxFlag xmlns:ma14="http://schemas.microsoft.com/office/mac/drawingml/2011/main" val="1"/>
            </a:ext>
          </a:extLst>
        </p:spPr>
        <p:txBody>
          <a:bodyPr lIns="50800" tIns="50800" rIns="50800" bIns="50800" anchor="ctr"/>
          <a:lstStyle>
            <a:lvl1pPr marL="57799" marR="57799" algn="ctr" defTabSz="1295400">
              <a:defRPr sz="3400">
                <a:uFill>
                  <a:solidFill>
                    <a:srgbClr val="000000"/>
                  </a:solidFill>
                </a:uFill>
                <a:latin typeface="+mn-lt"/>
                <a:ea typeface="+mn-ea"/>
                <a:cs typeface="+mn-cs"/>
                <a:sym typeface="Times Roman"/>
              </a:defRPr>
            </a:lvl1pPr>
          </a:lstStyle>
          <a:p>
            <a:pPr/>
            <a:r>
              <a:t>EE</a:t>
            </a:r>
          </a:p>
        </p:txBody>
      </p:sp>
      <p:sp>
        <p:nvSpPr>
          <p:cNvPr id="451" name="OE"/>
          <p:cNvSpPr/>
          <p:nvPr/>
        </p:nvSpPr>
        <p:spPr>
          <a:xfrm>
            <a:off x="418319" y="6875453"/>
            <a:ext cx="1270001" cy="1270001"/>
          </a:xfrm>
          <a:prstGeom prst="roundRect">
            <a:avLst>
              <a:gd name="adj" fmla="val 15000"/>
            </a:avLst>
          </a:prstGeom>
          <a:solidFill>
            <a:srgbClr val="DCDEE0"/>
          </a:solidFill>
          <a:ln>
            <a:solidFill>
              <a:srgbClr val="000000"/>
            </a:solidFill>
          </a:ln>
          <a:extLst>
            <a:ext uri="{C572A759-6A51-4108-AA02-DFA0A04FC94B}">
              <ma14:wrappingTextBoxFlag xmlns:ma14="http://schemas.microsoft.com/office/mac/drawingml/2011/main" val="1"/>
            </a:ext>
          </a:extLst>
        </p:spPr>
        <p:txBody>
          <a:bodyPr lIns="50800" tIns="50800" rIns="50800" bIns="50800" anchor="ctr"/>
          <a:lstStyle>
            <a:lvl1pPr marL="57799" marR="57799" algn="ctr" defTabSz="1295400">
              <a:defRPr sz="3400">
                <a:uFill>
                  <a:solidFill>
                    <a:srgbClr val="000000"/>
                  </a:solidFill>
                </a:uFill>
                <a:latin typeface="+mn-lt"/>
                <a:ea typeface="+mn-ea"/>
                <a:cs typeface="+mn-cs"/>
                <a:sym typeface="Times Roman"/>
              </a:defRPr>
            </a:lvl1pPr>
          </a:lstStyle>
          <a:p>
            <a:pPr/>
            <a:r>
              <a:t>OE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Examples"/>
          <p:cNvSpPr txBox="1"/>
          <p:nvPr>
            <p:ph type="title"/>
          </p:nvPr>
        </p:nvSpPr>
        <p:spPr>
          <a:prstGeom prst="rect">
            <a:avLst/>
          </a:prstGeom>
        </p:spPr>
        <p:txBody>
          <a:bodyPr/>
          <a:lstStyle/>
          <a:p>
            <a:pPr/>
            <a:r>
              <a:t>Examples</a:t>
            </a:r>
          </a:p>
        </p:txBody>
      </p:sp>
      <p:sp>
        <p:nvSpPr>
          <p:cNvPr id="456" name="Suppose we know ∃ν.φ(ν).…"/>
          <p:cNvSpPr txBox="1"/>
          <p:nvPr/>
        </p:nvSpPr>
        <p:spPr>
          <a:xfrm>
            <a:off x="1409699" y="1511299"/>
            <a:ext cx="10426701" cy="614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Suppose we know</a:t>
            </a:r>
            <a:r>
              <a:rPr i="1"/>
              <a:t> ∃</a:t>
            </a:r>
            <a:r>
              <a:t>ν</a:t>
            </a:r>
            <a:r>
              <a:rPr i="1"/>
              <a:t>.</a:t>
            </a:r>
            <a:r>
              <a:t>φ(ν).</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We hypothesize an object </a:t>
            </a:r>
            <a:r>
              <a:rPr i="1"/>
              <a:t>c</a:t>
            </a:r>
            <a:r>
              <a:t> and assume φ(</a:t>
            </a:r>
            <a:r>
              <a:rPr i="1"/>
              <a:t>c</a:t>
            </a:r>
            <a:r>
              <a:t>).</a:t>
            </a:r>
            <a:endParaRPr i="1"/>
          </a:p>
          <a:p>
            <a:pPr marL="57799" marR="57799" defTabSz="1295400">
              <a:buClr>
                <a:srgbClr val="000000"/>
              </a:buClr>
              <a:buFont typeface="Times Roman"/>
              <a:defRPr sz="3600">
                <a:uFill>
                  <a:solidFill>
                    <a:srgbClr val="000000"/>
                  </a:solidFill>
                </a:uFill>
                <a:latin typeface="+mn-lt"/>
                <a:ea typeface="+mn-ea"/>
                <a:cs typeface="+mn-cs"/>
                <a:sym typeface="Times Roman"/>
              </a:defRPr>
            </a:pPr>
            <a:r>
              <a:t>   We try to prove ψ.</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If  does not contain </a:t>
            </a:r>
            <a:r>
              <a:rPr i="1"/>
              <a:t>c</a:t>
            </a:r>
            <a:r>
              <a:t>, then it is true for </a:t>
            </a:r>
            <a:r>
              <a:rPr i="1"/>
              <a:t>any</a:t>
            </a:r>
            <a:r>
              <a:t> such </a:t>
            </a:r>
            <a:r>
              <a:rPr i="1"/>
              <a:t>c</a:t>
            </a:r>
            <a:r>
              <a:t>.</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We know that </a:t>
            </a:r>
            <a:r>
              <a:rPr i="1"/>
              <a:t>there is some</a:t>
            </a:r>
            <a:r>
              <a:t> ν from </a:t>
            </a:r>
            <a:r>
              <a:rPr i="1"/>
              <a:t>∃</a:t>
            </a:r>
            <a:r>
              <a:t>ν</a:t>
            </a:r>
            <a:r>
              <a:rPr i="1"/>
              <a:t>.</a:t>
            </a:r>
            <a:r>
              <a:t>φ(ν).</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   So we can conclude ψ.</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But we are still in the subproof.</a:t>
            </a:r>
          </a:p>
        </p:txBody>
      </p:sp>
      <p:sp>
        <p:nvSpPr>
          <p:cNvPr id="457" name="Intuition Analogous to Universal Reasoning"/>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Intuition Analogous to Universal Reasoning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Good News: If Δ logically entails ϕ, then there is a finite proof of ϕ from Δ.  And vice versa.…"/>
          <p:cNvSpPr txBox="1"/>
          <p:nvPr/>
        </p:nvSpPr>
        <p:spPr>
          <a:xfrm>
            <a:off x="982133" y="1574799"/>
            <a:ext cx="11074401" cy="64931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Good News: If </a:t>
            </a:r>
            <a:r>
              <a:rPr sz="3600">
                <a:latin typeface="Symbol"/>
                <a:ea typeface="Symbol"/>
                <a:cs typeface="Symbol"/>
                <a:sym typeface="Symbol"/>
              </a:rPr>
              <a:t>D</a:t>
            </a:r>
            <a:r>
              <a:rPr sz="3600"/>
              <a:t> logically entails </a:t>
            </a:r>
            <a:r>
              <a:rPr sz="3600">
                <a:latin typeface="Symbol"/>
                <a:ea typeface="Symbol"/>
                <a:cs typeface="Symbol"/>
                <a:sym typeface="Symbol"/>
              </a:rPr>
              <a:t>j</a:t>
            </a:r>
            <a:r>
              <a:rPr sz="3600"/>
              <a:t>, then there is a finite proof of </a:t>
            </a:r>
            <a:r>
              <a:rPr sz="3600">
                <a:latin typeface="Symbol"/>
                <a:ea typeface="Symbol"/>
                <a:cs typeface="Symbol"/>
                <a:sym typeface="Symbol"/>
              </a:rPr>
              <a:t>j</a:t>
            </a:r>
            <a:r>
              <a:rPr sz="3600"/>
              <a:t> from </a:t>
            </a:r>
            <a:r>
              <a:rPr sz="3600">
                <a:latin typeface="Symbol"/>
                <a:ea typeface="Symbol"/>
                <a:cs typeface="Symbol"/>
                <a:sym typeface="Symbol"/>
              </a:rPr>
              <a:t>D</a:t>
            </a:r>
            <a:r>
              <a:rPr sz="3600"/>
              <a:t>.  And vice versa.</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Good News: If </a:t>
            </a:r>
            <a:r>
              <a:rPr sz="3600">
                <a:latin typeface="Symbol"/>
                <a:ea typeface="Symbol"/>
                <a:cs typeface="Symbol"/>
                <a:sym typeface="Symbol"/>
              </a:rPr>
              <a:t>D</a:t>
            </a:r>
            <a:r>
              <a:rPr sz="3600"/>
              <a:t> logically entails </a:t>
            </a:r>
            <a:r>
              <a:rPr sz="3600">
                <a:latin typeface="Symbol"/>
                <a:ea typeface="Symbol"/>
                <a:cs typeface="Symbol"/>
                <a:sym typeface="Symbol"/>
              </a:rPr>
              <a:t>j</a:t>
            </a:r>
            <a:r>
              <a:rPr sz="3600"/>
              <a:t>, it is possible to find such a proof in finite time.</a:t>
            </a: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endParaRPr sz="3600"/>
          </a:p>
          <a:p>
            <a:pPr marL="57799" marR="57799" defTabSz="1295400">
              <a:buClr>
                <a:srgbClr val="000000"/>
              </a:buClr>
              <a:buFont typeface="Times Roman"/>
              <a:defRPr sz="3000">
                <a:uFill>
                  <a:solidFill>
                    <a:srgbClr val="000000"/>
                  </a:solidFill>
                </a:uFill>
                <a:latin typeface="+mn-lt"/>
                <a:ea typeface="+mn-ea"/>
                <a:cs typeface="+mn-cs"/>
                <a:sym typeface="Times Roman"/>
              </a:defRPr>
            </a:pPr>
            <a:r>
              <a:rPr sz="3600"/>
              <a:t>More Good News: Such proofs are often </a:t>
            </a:r>
            <a:r>
              <a:rPr i="1" sz="3600"/>
              <a:t>much</a:t>
            </a:r>
            <a:r>
              <a:rPr sz="3600"/>
              <a:t> smaller than the corresponding truth tables.</a:t>
            </a:r>
          </a:p>
        </p:txBody>
      </p:sp>
      <p:sp>
        <p:nvSpPr>
          <p:cNvPr id="166" name="Good New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Good News</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Examples"/>
          <p:cNvSpPr txBox="1"/>
          <p:nvPr>
            <p:ph type="title"/>
          </p:nvPr>
        </p:nvSpPr>
        <p:spPr>
          <a:prstGeom prst="rect">
            <a:avLst/>
          </a:prstGeom>
        </p:spPr>
        <p:txBody>
          <a:bodyPr/>
          <a:lstStyle/>
          <a:p>
            <a:pPr/>
            <a:r>
              <a:t>Examples</a:t>
            </a:r>
          </a:p>
        </p:txBody>
      </p:sp>
      <p:sp>
        <p:nvSpPr>
          <p:cNvPr id="462" name="Suppose we know ∃ν.φ(ν).…"/>
          <p:cNvSpPr txBox="1"/>
          <p:nvPr/>
        </p:nvSpPr>
        <p:spPr>
          <a:xfrm>
            <a:off x="1409699" y="1511299"/>
            <a:ext cx="10426701" cy="72901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solidFill>
                  <a:srgbClr val="53585F"/>
                </a:solidFill>
                <a:uFill>
                  <a:solidFill>
                    <a:srgbClr val="000000"/>
                  </a:solidFill>
                </a:uFill>
                <a:latin typeface="+mn-lt"/>
                <a:ea typeface="+mn-ea"/>
                <a:cs typeface="+mn-cs"/>
                <a:sym typeface="Times Roman"/>
              </a:defRPr>
            </a:pPr>
            <a:r>
              <a:t>Suppose we know</a:t>
            </a:r>
            <a:r>
              <a:rPr i="1"/>
              <a:t> ∃</a:t>
            </a:r>
            <a:r>
              <a:t>ν</a:t>
            </a:r>
            <a:r>
              <a:rPr i="1"/>
              <a:t>.</a:t>
            </a:r>
            <a:r>
              <a:t>φ(ν).</a:t>
            </a:r>
          </a:p>
          <a:p>
            <a:pPr marL="57799" marR="57799" defTabSz="1295400">
              <a:buClr>
                <a:srgbClr val="000000"/>
              </a:buClr>
              <a:buFont typeface="Times Roman"/>
              <a:defRPr sz="3600">
                <a:solidFill>
                  <a:srgbClr val="53585F"/>
                </a:solidFill>
                <a:uFill>
                  <a:solidFill>
                    <a:srgbClr val="000000"/>
                  </a:solidFill>
                </a:uFill>
                <a:latin typeface="+mn-lt"/>
                <a:ea typeface="+mn-ea"/>
                <a:cs typeface="+mn-cs"/>
                <a:sym typeface="Times Roman"/>
              </a:defRPr>
            </a:pPr>
            <a:r>
              <a:t>   We hypothesize an object </a:t>
            </a:r>
            <a:r>
              <a:rPr i="1"/>
              <a:t>c</a:t>
            </a:r>
            <a:r>
              <a:t> and assume φ(</a:t>
            </a:r>
            <a:r>
              <a:rPr i="1"/>
              <a:t>c</a:t>
            </a:r>
            <a:r>
              <a:t>).</a:t>
            </a:r>
            <a:endParaRPr i="1"/>
          </a:p>
          <a:p>
            <a:pPr marL="57799" marR="57799" defTabSz="1295400">
              <a:buClr>
                <a:srgbClr val="000000"/>
              </a:buClr>
              <a:buFont typeface="Times Roman"/>
              <a:defRPr sz="3600">
                <a:solidFill>
                  <a:srgbClr val="53585F"/>
                </a:solidFill>
                <a:uFill>
                  <a:solidFill>
                    <a:srgbClr val="000000"/>
                  </a:solidFill>
                </a:uFill>
                <a:latin typeface="+mn-lt"/>
                <a:ea typeface="+mn-ea"/>
                <a:cs typeface="+mn-cs"/>
                <a:sym typeface="Times Roman"/>
              </a:defRPr>
            </a:pPr>
            <a:r>
              <a:t>   We try to prove ψ.</a:t>
            </a:r>
          </a:p>
          <a:p>
            <a:pPr marL="57799" marR="57799" defTabSz="1295400">
              <a:buClr>
                <a:srgbClr val="000000"/>
              </a:buClr>
              <a:buFont typeface="Times Roman"/>
              <a:defRPr sz="3600">
                <a:solidFill>
                  <a:srgbClr val="53585F"/>
                </a:solidFill>
                <a:uFill>
                  <a:solidFill>
                    <a:srgbClr val="000000"/>
                  </a:solidFill>
                </a:uFill>
                <a:latin typeface="+mn-lt"/>
                <a:ea typeface="+mn-ea"/>
                <a:cs typeface="+mn-cs"/>
                <a:sym typeface="Times Roman"/>
              </a:defRPr>
            </a:pPr>
            <a:r>
              <a:t>   If  does not contain </a:t>
            </a:r>
            <a:r>
              <a:rPr i="1"/>
              <a:t>c</a:t>
            </a:r>
            <a:r>
              <a:t>, then it is true for </a:t>
            </a:r>
            <a:r>
              <a:rPr i="1"/>
              <a:t>any</a:t>
            </a:r>
            <a:r>
              <a:t> such </a:t>
            </a:r>
            <a:r>
              <a:rPr i="1"/>
              <a:t>c</a:t>
            </a:r>
            <a:r>
              <a:t>.</a:t>
            </a:r>
          </a:p>
          <a:p>
            <a:pPr marL="57799" marR="57799" defTabSz="1295400">
              <a:buClr>
                <a:srgbClr val="000000"/>
              </a:buClr>
              <a:buFont typeface="Times Roman"/>
              <a:defRPr sz="3600">
                <a:solidFill>
                  <a:srgbClr val="53585F"/>
                </a:solidFill>
                <a:uFill>
                  <a:solidFill>
                    <a:srgbClr val="000000"/>
                  </a:solidFill>
                </a:uFill>
                <a:latin typeface="+mn-lt"/>
                <a:ea typeface="+mn-ea"/>
                <a:cs typeface="+mn-cs"/>
                <a:sym typeface="Times Roman"/>
              </a:defRPr>
            </a:pPr>
            <a:r>
              <a:t>   We know that </a:t>
            </a:r>
            <a:r>
              <a:rPr i="1"/>
              <a:t>there is some</a:t>
            </a:r>
            <a:r>
              <a:t> ν from </a:t>
            </a:r>
            <a:r>
              <a:rPr i="1"/>
              <a:t>∃</a:t>
            </a:r>
            <a:r>
              <a:t>ν</a:t>
            </a:r>
            <a:r>
              <a:rPr i="1"/>
              <a:t>.</a:t>
            </a:r>
            <a:r>
              <a:t>φ(ν).</a:t>
            </a:r>
          </a:p>
          <a:p>
            <a:pPr marL="57799" marR="57799" defTabSz="1295400">
              <a:buClr>
                <a:srgbClr val="000000"/>
              </a:buClr>
              <a:buFont typeface="Times Roman"/>
              <a:defRPr sz="3600">
                <a:solidFill>
                  <a:srgbClr val="53585F"/>
                </a:solidFill>
                <a:uFill>
                  <a:solidFill>
                    <a:srgbClr val="000000"/>
                  </a:solidFill>
                </a:uFill>
                <a:latin typeface="+mn-lt"/>
                <a:ea typeface="+mn-ea"/>
                <a:cs typeface="+mn-cs"/>
                <a:sym typeface="Times Roman"/>
              </a:defRPr>
            </a:pPr>
            <a:r>
              <a:t>   So we can conclude ψ.</a:t>
            </a:r>
          </a:p>
          <a:p>
            <a:pPr marL="57799" marR="57799" defTabSz="1295400">
              <a:buClr>
                <a:srgbClr val="000000"/>
              </a:buClr>
              <a:buFont typeface="Times Roman"/>
              <a:defRPr sz="3600">
                <a:solidFill>
                  <a:srgbClr val="53585F"/>
                </a:solidFill>
                <a:uFill>
                  <a:solidFill>
                    <a:srgbClr val="000000"/>
                  </a:solidFill>
                </a:uFill>
                <a:latin typeface="+mn-lt"/>
                <a:ea typeface="+mn-ea"/>
                <a:cs typeface="+mn-cs"/>
                <a:sym typeface="Times Roman"/>
              </a:defRPr>
            </a:pPr>
          </a:p>
          <a:p>
            <a:pPr marL="57799" marR="57799" defTabSz="1295400">
              <a:buClr>
                <a:srgbClr val="000000"/>
              </a:buClr>
              <a:buFont typeface="Times Roman"/>
              <a:defRPr sz="3600">
                <a:solidFill>
                  <a:srgbClr val="53585F"/>
                </a:solidFill>
                <a:uFill>
                  <a:solidFill>
                    <a:srgbClr val="000000"/>
                  </a:solidFill>
                </a:uFill>
                <a:latin typeface="+mn-lt"/>
                <a:ea typeface="+mn-ea"/>
                <a:cs typeface="+mn-cs"/>
                <a:sym typeface="Times Roman"/>
              </a:defRPr>
            </a:pPr>
            <a:r>
              <a:t>But we are still in the subproof.</a:t>
            </a:r>
          </a:p>
          <a:p>
            <a:pPr marL="57799" marR="57799" defTabSz="1295400">
              <a:buClr>
                <a:srgbClr val="000000"/>
              </a:buClr>
              <a:buFont typeface="Times Roman"/>
              <a:defRPr sz="3600">
                <a:uFill>
                  <a:solidFill>
                    <a:srgbClr val="000000"/>
                  </a:solidFill>
                </a:uFill>
                <a:latin typeface="+mn-lt"/>
                <a:ea typeface="+mn-ea"/>
                <a:cs typeface="+mn-cs"/>
                <a:sym typeface="Times Roman"/>
              </a:defRPr>
            </a:pPr>
          </a:p>
          <a:p>
            <a:pPr marL="57799" marR="57799" defTabSz="1295400">
              <a:buClr>
                <a:srgbClr val="000000"/>
              </a:buClr>
              <a:buFont typeface="Times Roman"/>
              <a:defRPr sz="3600">
                <a:uFill>
                  <a:solidFill>
                    <a:srgbClr val="000000"/>
                  </a:solidFill>
                </a:uFill>
                <a:latin typeface="+mn-lt"/>
                <a:ea typeface="+mn-ea"/>
                <a:cs typeface="+mn-cs"/>
                <a:sym typeface="Times Roman"/>
              </a:defRPr>
            </a:pPr>
            <a:r>
              <a:t>So, we exit the subproof with (φ(</a:t>
            </a:r>
            <a:r>
              <a:rPr i="1"/>
              <a:t>c</a:t>
            </a:r>
            <a:r>
              <a:t>) ⇒  ψ).</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We apply Universal Introduction to get </a:t>
            </a:r>
            <a:r>
              <a:rPr>
                <a:latin typeface="Symbol"/>
                <a:ea typeface="Symbol"/>
                <a:cs typeface="Symbol"/>
                <a:sym typeface="Symbol"/>
              </a:rPr>
              <a:t>"n.(</a:t>
            </a:r>
            <a:r>
              <a:t>φ(ν) ⇒  ψ)</a:t>
            </a:r>
          </a:p>
          <a:p>
            <a:pPr marL="57799" marR="57799" defTabSz="1295400">
              <a:buClr>
                <a:srgbClr val="000000"/>
              </a:buClr>
              <a:buFont typeface="Times Roman"/>
              <a:defRPr sz="3600">
                <a:uFill>
                  <a:solidFill>
                    <a:srgbClr val="000000"/>
                  </a:solidFill>
                </a:uFill>
                <a:latin typeface="+mn-lt"/>
                <a:ea typeface="+mn-ea"/>
                <a:cs typeface="+mn-cs"/>
                <a:sym typeface="Times Roman"/>
              </a:defRPr>
            </a:pPr>
            <a:r>
              <a:t>Then we apply EE to get ψ outside the subproof.</a:t>
            </a:r>
          </a:p>
        </p:txBody>
      </p:sp>
      <p:sp>
        <p:nvSpPr>
          <p:cNvPr id="463" name="Intuition Analogous to Universal Reasoning"/>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Intuition Analogous to Universal Reasoning</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If you have an existential sentence,…"/>
          <p:cNvSpPr txBox="1"/>
          <p:nvPr/>
        </p:nvSpPr>
        <p:spPr>
          <a:xfrm>
            <a:off x="975359" y="1571413"/>
            <a:ext cx="11180517" cy="6249530"/>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a:defRPr sz="3600">
                <a:latin typeface="+mn-lt"/>
                <a:ea typeface="+mn-ea"/>
                <a:cs typeface="+mn-cs"/>
                <a:sym typeface="Times Roman"/>
              </a:defRPr>
            </a:pPr>
          </a:p>
          <a:p>
            <a:pPr>
              <a:defRPr sz="3600">
                <a:latin typeface="+mn-lt"/>
                <a:ea typeface="+mn-ea"/>
                <a:cs typeface="+mn-cs"/>
                <a:sym typeface="Times Roman"/>
              </a:defRPr>
            </a:pPr>
            <a:r>
              <a:t>If you have an existential sentence,</a:t>
            </a:r>
          </a:p>
          <a:p>
            <a:pPr>
              <a:defRPr sz="3600">
                <a:latin typeface="+mn-lt"/>
                <a:ea typeface="+mn-ea"/>
                <a:cs typeface="+mn-cs"/>
                <a:sym typeface="Times Roman"/>
              </a:defRPr>
            </a:pPr>
            <a:r>
              <a:t>(1) assume the scope with a placeholder instead of variable, </a:t>
            </a:r>
          </a:p>
          <a:p>
            <a:pPr>
              <a:defRPr sz="3600">
                <a:latin typeface="+mn-lt"/>
                <a:ea typeface="+mn-ea"/>
                <a:cs typeface="+mn-cs"/>
                <a:sym typeface="Times Roman"/>
              </a:defRPr>
            </a:pPr>
            <a:r>
              <a:t>(2) prove some conclusion, </a:t>
            </a:r>
          </a:p>
          <a:p>
            <a:pPr>
              <a:defRPr sz="3600">
                <a:latin typeface="+mn-lt"/>
                <a:ea typeface="+mn-ea"/>
                <a:cs typeface="+mn-cs"/>
                <a:sym typeface="Times Roman"/>
              </a:defRPr>
            </a:pPr>
            <a:r>
              <a:t>(3) exit the assumption with an implication, </a:t>
            </a:r>
          </a:p>
          <a:p>
            <a:pPr>
              <a:defRPr sz="3600">
                <a:latin typeface="+mn-lt"/>
                <a:ea typeface="+mn-ea"/>
                <a:cs typeface="+mn-cs"/>
                <a:sym typeface="Times Roman"/>
              </a:defRPr>
            </a:pPr>
            <a:r>
              <a:t>(4) generalize with Universal Introduction, and</a:t>
            </a:r>
          </a:p>
          <a:p>
            <a:pPr>
              <a:defRPr sz="3600">
                <a:latin typeface="+mn-lt"/>
                <a:ea typeface="+mn-ea"/>
                <a:cs typeface="+mn-cs"/>
                <a:sym typeface="Times Roman"/>
              </a:defRPr>
            </a:pPr>
            <a:r>
              <a:t>(5) use Existential Elimination to derive the conclusion.</a:t>
            </a:r>
          </a:p>
        </p:txBody>
      </p:sp>
      <p:sp>
        <p:nvSpPr>
          <p:cNvPr id="468" name="Reasoning Tip for Existential Reasoning"/>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Reasoning Tip for Existential Reasoning</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Proof"/>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Proof</a:t>
            </a:r>
          </a:p>
        </p:txBody>
      </p:sp>
      <p:grpSp>
        <p:nvGrpSpPr>
          <p:cNvPr id="473" name="Group"/>
          <p:cNvGrpSpPr/>
          <p:nvPr/>
        </p:nvGrpSpPr>
        <p:grpSpPr>
          <a:xfrm>
            <a:off x="1320800" y="2599952"/>
            <a:ext cx="10369940" cy="6037907"/>
            <a:chOff x="25400" y="25400"/>
            <a:chExt cx="10369939" cy="6037905"/>
          </a:xfrm>
        </p:grpSpPr>
        <p:graphicFrame>
          <p:nvGraphicFramePr>
            <p:cNvPr id="471" name="Table 1"/>
            <p:cNvGraphicFramePr/>
            <p:nvPr/>
          </p:nvGraphicFramePr>
          <p:xfrm>
            <a:off x="25400" y="25400"/>
            <a:ext cx="10369940" cy="6037906"/>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35667"/>
                  <a:gridCol w="7218821"/>
                  <a:gridCol w="2512276"/>
                </a:tblGrid>
                <a:tr h="754341">
                  <a:tc>
                    <a:txBody>
                      <a:bodyPr/>
                      <a:lstStyle/>
                      <a:p>
                        <a:pPr marL="57799" marR="57799" defTabSz="1295400">
                          <a:spcBef>
                            <a:spcPts val="900"/>
                          </a:spcBef>
                          <a:defRPr sz="1800"/>
                        </a:pPr>
                        <a:r>
                          <a:rPr sz="3600">
                            <a:uFill>
                              <a:solidFill>
                                <a:srgbClr val="000000"/>
                              </a:solidFill>
                            </a:uFill>
                            <a:sym typeface="Times Roman"/>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solidFill>
                              <a:schemeClr val="accent5"/>
                            </a:solidFill>
                            <a:uFill>
                              <a:solidFill>
                                <a:srgbClr val="000000"/>
                              </a:solidFill>
                            </a:uFill>
                            <a:sym typeface="Times Roman"/>
                          </a:defRPr>
                        </a:pPr>
                        <a:r>
                          <a:t>∃</a:t>
                        </a:r>
                        <a:r>
                          <a:rPr i="1"/>
                          <a:t>y</a:t>
                        </a:r>
                        <a:r>
                          <a:t>.</a:t>
                        </a:r>
                        <a:r>
                          <a:rPr>
                            <a:latin typeface="Symbol"/>
                            <a:ea typeface="Symbol"/>
                            <a:cs typeface="Symbol"/>
                            <a:sym typeface="Symbol"/>
                          </a:rPr>
                          <a:t>"</a:t>
                        </a:r>
                        <a:r>
                          <a:rPr i="1"/>
                          <a:t>x</a:t>
                        </a:r>
                        <a:r>
                          <a:t>.</a:t>
                        </a:r>
                        <a:r>
                          <a:rPr i="1"/>
                          <a:t>likes</a:t>
                        </a:r>
                        <a:r>
                          <a:t>(</a:t>
                        </a:r>
                        <a:r>
                          <a:rPr i="1"/>
                          <a:t>x,y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754341">
                  <a:tc>
                    <a:txBody>
                      <a:bodyPr/>
                      <a:lstStyle/>
                      <a:p>
                        <a:pPr marL="57799" marR="57799" defTabSz="1295400">
                          <a:spcBef>
                            <a:spcPts val="900"/>
                          </a:spcBef>
                          <a:defRPr sz="1800"/>
                        </a:pPr>
                        <a:r>
                          <a:rPr sz="3600">
                            <a:uFill>
                              <a:solidFill>
                                <a:srgbClr val="000000"/>
                              </a:solidFill>
                            </a:uFill>
                            <a:sym typeface="Times Roman"/>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a:latin typeface="Symbol"/>
                            <a:ea typeface="Symbol"/>
                            <a:cs typeface="Symbol"/>
                            <a:sym typeface="Symbol"/>
                          </a:rPr>
                          <a:t>"</a:t>
                        </a:r>
                        <a:r>
                          <a:rPr i="1"/>
                          <a:t>x</a:t>
                        </a:r>
                        <a:r>
                          <a:t>.</a:t>
                        </a:r>
                        <a:r>
                          <a:rPr i="1"/>
                          <a:t>likes</a:t>
                        </a:r>
                        <a:r>
                          <a:t>(</a:t>
                        </a:r>
                        <a:r>
                          <a:rPr i="1"/>
                          <a:t>x</a:t>
                        </a:r>
                        <a:r>
                          <a:t>,</a:t>
                        </a:r>
                        <a:r>
                          <a:rPr i="1"/>
                          <a:t>d</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Assumption</a:t>
                        </a:r>
                      </a:p>
                    </a:txBody>
                    <a:tcPr marL="50800" marR="50800" marT="50800" marB="50800" anchor="t" anchorCtr="0" horzOverflow="overflow">
                      <a:lnL w="3175">
                        <a:miter lim="400000"/>
                      </a:lnL>
                      <a:lnR w="3175">
                        <a:miter lim="400000"/>
                      </a:lnR>
                      <a:lnT w="3175">
                        <a:miter lim="400000"/>
                      </a:lnT>
                      <a:lnB w="3175">
                        <a:miter lim="400000"/>
                      </a:lnB>
                    </a:tcPr>
                  </a:tc>
                </a:tr>
                <a:tr h="754341">
                  <a:tc>
                    <a:txBody>
                      <a:bodyPr/>
                      <a:lstStyle/>
                      <a:p>
                        <a:pPr marL="57799" marR="57799" defTabSz="1295400">
                          <a:spcBef>
                            <a:spcPts val="900"/>
                          </a:spcBef>
                          <a:defRPr sz="1800"/>
                        </a:pPr>
                        <a:r>
                          <a:rPr sz="3600">
                            <a:uFill>
                              <a:solidFill>
                                <a:srgbClr val="000000"/>
                              </a:solidFill>
                            </a:uFill>
                            <a:sym typeface="Times Roman"/>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likes</a:t>
                        </a:r>
                        <a:r>
                          <a:t>(</a:t>
                        </a:r>
                        <a:r>
                          <a:rPr i="1"/>
                          <a:t>c</a:t>
                        </a:r>
                        <a:r>
                          <a:t>,</a:t>
                        </a:r>
                        <a:r>
                          <a:rPr i="1"/>
                          <a:t>d</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2</a:t>
                        </a:r>
                      </a:p>
                    </a:txBody>
                    <a:tcPr marL="50800" marR="50800" marT="50800" marB="50800" anchor="t" anchorCtr="0" horzOverflow="overflow">
                      <a:lnL w="3175">
                        <a:miter lim="400000"/>
                      </a:lnL>
                      <a:lnR w="3175">
                        <a:miter lim="400000"/>
                      </a:lnR>
                      <a:lnT w="3175">
                        <a:miter lim="400000"/>
                      </a:lnT>
                      <a:lnB w="3175">
                        <a:miter lim="400000"/>
                      </a:lnB>
                    </a:tcPr>
                  </a:tc>
                </a:tr>
                <a:tr h="754341">
                  <a:tc>
                    <a:txBody>
                      <a:bodyPr/>
                      <a:lstStyle/>
                      <a:p>
                        <a:pPr marL="57799" marR="57799" defTabSz="1295400">
                          <a:spcBef>
                            <a:spcPts val="900"/>
                          </a:spcBef>
                          <a:defRPr sz="1800"/>
                        </a:pPr>
                        <a:r>
                          <a:rPr sz="3600">
                            <a:uFill>
                              <a:solidFill>
                                <a:srgbClr val="000000"/>
                              </a:solidFill>
                            </a:uFill>
                            <a:sym typeface="Times Roman"/>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y</a:t>
                        </a:r>
                        <a:r>
                          <a:t>.</a:t>
                        </a:r>
                        <a:r>
                          <a:rPr i="1"/>
                          <a:t>likes</a:t>
                        </a:r>
                        <a:r>
                          <a:t>(</a:t>
                        </a:r>
                        <a:r>
                          <a:rPr i="1"/>
                          <a:t>c</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EI: 3</a:t>
                        </a:r>
                      </a:p>
                    </a:txBody>
                    <a:tcPr marL="50800" marR="50800" marT="50800" marB="50800" anchor="t" anchorCtr="0" horzOverflow="overflow">
                      <a:lnL w="3175">
                        <a:miter lim="400000"/>
                      </a:lnL>
                      <a:lnR w="3175">
                        <a:miter lim="400000"/>
                      </a:lnR>
                      <a:lnT w="3175">
                        <a:miter lim="400000"/>
                      </a:lnT>
                      <a:lnB w="3175">
                        <a:miter lim="400000"/>
                      </a:lnB>
                    </a:tcPr>
                  </a:tc>
                </a:tr>
                <a:tr h="754341">
                  <a:tc>
                    <a:txBody>
                      <a:bodyPr/>
                      <a:lstStyle/>
                      <a:p>
                        <a:pPr marL="57799" marR="57799" defTabSz="1295400">
                          <a:spcBef>
                            <a:spcPts val="900"/>
                          </a:spcBef>
                          <a:defRPr sz="1800"/>
                        </a:pPr>
                        <a:r>
                          <a:rPr sz="3600">
                            <a:uFill>
                              <a:solidFill>
                                <a:srgbClr val="000000"/>
                              </a:solidFill>
                            </a:uFill>
                            <a:sym typeface="Times Roman"/>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likes</a:t>
                        </a:r>
                        <a:r>
                          <a:t>(</a:t>
                        </a:r>
                        <a:r>
                          <a:rPr i="1"/>
                          <a:t>x</a:t>
                        </a:r>
                        <a:r>
                          <a:t>,</a:t>
                        </a:r>
                        <a:r>
                          <a:rPr i="1"/>
                          <a:t>d</a:t>
                        </a:r>
                        <a:r>
                          <a:t>) </a:t>
                        </a:r>
                        <a:r>
                          <a:rPr>
                            <a:latin typeface="Symbol"/>
                            <a:ea typeface="Symbol"/>
                            <a:cs typeface="Symbol"/>
                            <a:sym typeface="Symbol"/>
                          </a:rPr>
                          <a:t>Þ </a:t>
                        </a:r>
                        <a:r>
                          <a:t>∃</a:t>
                        </a:r>
                        <a:r>
                          <a:rPr i="1"/>
                          <a:t>y</a:t>
                        </a:r>
                        <a:r>
                          <a:t>.</a:t>
                        </a:r>
                        <a:r>
                          <a:rPr i="1"/>
                          <a:t>likes</a:t>
                        </a:r>
                        <a:r>
                          <a:t>(</a:t>
                        </a:r>
                        <a:r>
                          <a:rPr i="1"/>
                          <a:t>c</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II: 2, 4</a:t>
                        </a:r>
                      </a:p>
                    </a:txBody>
                    <a:tcPr marL="50800" marR="50800" marT="50800" marB="50800" anchor="t" anchorCtr="0" horzOverflow="overflow">
                      <a:lnL w="3175">
                        <a:miter lim="400000"/>
                      </a:lnL>
                      <a:lnR w="3175">
                        <a:miter lim="400000"/>
                      </a:lnR>
                      <a:lnT w="3175">
                        <a:miter lim="400000"/>
                      </a:lnT>
                      <a:lnB w="3175">
                        <a:miter lim="400000"/>
                      </a:lnB>
                    </a:tcPr>
                  </a:tc>
                </a:tr>
                <a:tr h="754341">
                  <a:tc>
                    <a:txBody>
                      <a:bodyPr/>
                      <a:lstStyle/>
                      <a:p>
                        <a:pPr marL="57799" marR="57799" defTabSz="1295400">
                          <a:spcBef>
                            <a:spcPts val="900"/>
                          </a:spcBef>
                          <a:defRPr sz="1800"/>
                        </a:pPr>
                        <a:r>
                          <a:rPr sz="3600">
                            <a:uFill>
                              <a:solidFill>
                                <a:srgbClr val="000000"/>
                              </a:solidFill>
                            </a:uFill>
                            <a:sym typeface="Times Roman"/>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solidFill>
                              <a:schemeClr val="accent5"/>
                            </a:solidFill>
                            <a:uFill>
                              <a:solidFill>
                                <a:srgbClr val="000000"/>
                              </a:solidFill>
                            </a:uFill>
                            <a:sym typeface="Times Roman"/>
                          </a:defRPr>
                        </a:pPr>
                        <a:r>
                          <a:rPr>
                            <a:latin typeface="Symbol"/>
                            <a:ea typeface="Symbol"/>
                            <a:cs typeface="Symbol"/>
                            <a:sym typeface="Symbol"/>
                          </a:rPr>
                          <a:t>"</a:t>
                        </a:r>
                        <a:r>
                          <a:rPr i="1"/>
                          <a:t>y</a:t>
                        </a:r>
                        <a:r>
                          <a:t>.(</a:t>
                        </a:r>
                        <a:r>
                          <a:rPr>
                            <a:latin typeface="Symbol"/>
                            <a:ea typeface="Symbol"/>
                            <a:cs typeface="Symbol"/>
                            <a:sym typeface="Symbol"/>
                          </a:rPr>
                          <a:t>"</a:t>
                        </a:r>
                        <a:r>
                          <a:rPr i="1"/>
                          <a:t>x</a:t>
                        </a:r>
                        <a:r>
                          <a:t>.</a:t>
                        </a:r>
                        <a:r>
                          <a:rPr i="1"/>
                          <a:t>likes</a:t>
                        </a:r>
                        <a:r>
                          <a:t>(</a:t>
                        </a:r>
                        <a:r>
                          <a:rPr i="1"/>
                          <a:t>x</a:t>
                        </a:r>
                        <a:r>
                          <a:t>,</a:t>
                        </a:r>
                        <a:r>
                          <a:rPr i="1"/>
                          <a:t>y</a:t>
                        </a:r>
                        <a:r>
                          <a:t>) </a:t>
                        </a:r>
                        <a:r>
                          <a:rPr>
                            <a:latin typeface="Symbol"/>
                            <a:ea typeface="Symbol"/>
                            <a:cs typeface="Symbol"/>
                            <a:sym typeface="Symbol"/>
                          </a:rPr>
                          <a:t>Þ </a:t>
                        </a:r>
                        <a:r>
                          <a:t>∃</a:t>
                        </a:r>
                        <a:r>
                          <a:rPr i="1"/>
                          <a:t>y</a:t>
                        </a:r>
                        <a:r>
                          <a:t>.</a:t>
                        </a:r>
                        <a:r>
                          <a:rPr i="1"/>
                          <a:t>likes</a:t>
                        </a:r>
                        <a:r>
                          <a:t>(</a:t>
                        </a:r>
                        <a:r>
                          <a:rPr i="1"/>
                          <a:t>c</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UI: 5</a:t>
                        </a:r>
                      </a:p>
                    </a:txBody>
                    <a:tcPr marL="50800" marR="50800" marT="50800" marB="50800" anchor="t" anchorCtr="0" horzOverflow="overflow">
                      <a:lnL w="3175">
                        <a:miter lim="400000"/>
                      </a:lnL>
                      <a:lnR w="3175">
                        <a:miter lim="400000"/>
                      </a:lnR>
                      <a:lnT w="3175">
                        <a:miter lim="400000"/>
                      </a:lnT>
                      <a:lnB w="3175">
                        <a:miter lim="400000"/>
                      </a:lnB>
                    </a:tcPr>
                  </a:tc>
                </a:tr>
                <a:tr h="754341">
                  <a:tc>
                    <a:txBody>
                      <a:bodyPr/>
                      <a:lstStyle/>
                      <a:p>
                        <a:pPr marL="57799" marR="57799" defTabSz="1295400">
                          <a:spcBef>
                            <a:spcPts val="900"/>
                          </a:spcBef>
                          <a:defRPr sz="1800"/>
                        </a:pPr>
                        <a:r>
                          <a:rPr sz="3600">
                            <a:uFill>
                              <a:solidFill>
                                <a:srgbClr val="000000"/>
                              </a:solidFill>
                            </a:uFill>
                            <a:sym typeface="Times Roman"/>
                          </a:rPr>
                          <a:t>7.</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a:t>
                        </a:r>
                        <a:r>
                          <a:rPr i="1"/>
                          <a:t>y</a:t>
                        </a:r>
                        <a:r>
                          <a:t>.</a:t>
                        </a:r>
                        <a:r>
                          <a:rPr i="1"/>
                          <a:t>likes</a:t>
                        </a:r>
                        <a:r>
                          <a:t>(</a:t>
                        </a:r>
                        <a:r>
                          <a:rPr i="1"/>
                          <a:t>c</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EE: 1, 6</a:t>
                        </a:r>
                      </a:p>
                    </a:txBody>
                    <a:tcPr marL="50800" marR="50800" marT="50800" marB="50800" anchor="t" anchorCtr="0" horzOverflow="overflow">
                      <a:lnL w="3175">
                        <a:miter lim="400000"/>
                      </a:lnL>
                      <a:lnR w="3175">
                        <a:miter lim="400000"/>
                      </a:lnR>
                      <a:lnT w="3175">
                        <a:miter lim="400000"/>
                      </a:lnT>
                      <a:lnB w="3175">
                        <a:miter lim="400000"/>
                      </a:lnB>
                    </a:tcPr>
                  </a:tc>
                </a:tr>
                <a:tr h="754341">
                  <a:tc>
                    <a:txBody>
                      <a:bodyPr/>
                      <a:lstStyle/>
                      <a:p>
                        <a:pPr marL="57799" marR="57799" defTabSz="1295400">
                          <a:spcBef>
                            <a:spcPts val="900"/>
                          </a:spcBef>
                          <a:defRPr sz="1800"/>
                        </a:pPr>
                        <a:r>
                          <a:rPr sz="3600">
                            <a:uFill>
                              <a:solidFill>
                                <a:srgbClr val="000000"/>
                              </a:solidFill>
                            </a:uFill>
                            <a:sym typeface="Times Roman"/>
                          </a:rPr>
                          <a:t>8.</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y</a:t>
                        </a:r>
                        <a:r>
                          <a:t>.</a:t>
                        </a:r>
                        <a:r>
                          <a:rPr i="1"/>
                          <a:t>likes</a:t>
                        </a:r>
                        <a:r>
                          <a:t>(</a:t>
                        </a:r>
                        <a:r>
                          <a:rPr i="1"/>
                          <a:t>x</a:t>
                        </a:r>
                        <a:r>
                          <a:t>,</a:t>
                        </a:r>
                        <a:r>
                          <a:rPr i="1"/>
                          <a:t>y</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UI:  7</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472" name="Line"/>
            <p:cNvSpPr/>
            <p:nvPr/>
          </p:nvSpPr>
          <p:spPr>
            <a:xfrm flipV="1">
              <a:off x="814014" y="875185"/>
              <a:ext cx="1" cy="1723739"/>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
        <p:nvSpPr>
          <p:cNvPr id="474" name="∃y.∀x.likes(x,y)  ⊨ ∀x.∃y.likes(x,y)"/>
          <p:cNvSpPr txBox="1"/>
          <p:nvPr/>
        </p:nvSpPr>
        <p:spPr>
          <a:xfrm>
            <a:off x="1090763" y="1561864"/>
            <a:ext cx="10823274" cy="6700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600">
                <a:latin typeface="+mn-lt"/>
                <a:ea typeface="+mn-ea"/>
                <a:cs typeface="+mn-cs"/>
                <a:sym typeface="Times Roman"/>
              </a:defRPr>
            </a:pPr>
            <a:r>
              <a:t>∃</a:t>
            </a:r>
            <a:r>
              <a:rPr i="1"/>
              <a:t>y</a:t>
            </a:r>
            <a:r>
              <a:t>.</a:t>
            </a:r>
            <a:r>
              <a:rPr>
                <a:latin typeface="Symbol"/>
                <a:ea typeface="Symbol"/>
                <a:cs typeface="Symbol"/>
                <a:sym typeface="Symbol"/>
              </a:rPr>
              <a:t>"</a:t>
            </a:r>
            <a:r>
              <a:rPr i="1"/>
              <a:t>x</a:t>
            </a:r>
            <a:r>
              <a:t>.</a:t>
            </a:r>
            <a:r>
              <a:rPr i="1"/>
              <a:t>likes</a:t>
            </a:r>
            <a:r>
              <a:t>(</a:t>
            </a:r>
            <a:r>
              <a:rPr i="1"/>
              <a:t>x,y</a:t>
            </a:r>
            <a:r>
              <a:t>)  ⊨ </a:t>
            </a:r>
            <a:r>
              <a:rPr>
                <a:latin typeface="Symbol"/>
                <a:ea typeface="Symbol"/>
                <a:cs typeface="Symbol"/>
                <a:sym typeface="Symbol"/>
              </a:rPr>
              <a:t>"</a:t>
            </a:r>
            <a:r>
              <a:rPr i="1"/>
              <a:t>x</a:t>
            </a:r>
            <a:r>
              <a:t>.∃</a:t>
            </a:r>
            <a:r>
              <a:rPr i="1"/>
              <a:t>y</a:t>
            </a:r>
            <a:r>
              <a:t>.</a:t>
            </a:r>
            <a:r>
              <a:rPr i="1"/>
              <a:t>likes</a:t>
            </a:r>
            <a:r>
              <a:t>(</a:t>
            </a:r>
            <a:r>
              <a:rPr i="1"/>
              <a:t>x</a:t>
            </a:r>
            <a:r>
              <a:t>,</a:t>
            </a:r>
            <a:r>
              <a:rPr i="1"/>
              <a:t>y</a:t>
            </a:r>
            <a:r>
              <a:t>)</a:t>
            </a:r>
          </a:p>
        </p:txBody>
      </p:sp>
      <p:sp>
        <p:nvSpPr>
          <p:cNvPr id="475" name="(1)…"/>
          <p:cNvSpPr txBox="1"/>
          <p:nvPr/>
        </p:nvSpPr>
        <p:spPr>
          <a:xfrm>
            <a:off x="456973" y="3291960"/>
            <a:ext cx="647403" cy="439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solidFill>
                  <a:schemeClr val="accent5"/>
                </a:solidFill>
                <a:latin typeface="+mn-lt"/>
                <a:ea typeface="+mn-ea"/>
                <a:cs typeface="+mn-cs"/>
                <a:sym typeface="Times Roman"/>
              </a:defRPr>
            </a:pPr>
            <a:r>
              <a:t>(1)</a:t>
            </a:r>
          </a:p>
          <a:p>
            <a:pPr>
              <a:defRPr sz="3600">
                <a:solidFill>
                  <a:schemeClr val="accent5"/>
                </a:solidFill>
                <a:latin typeface="+mn-lt"/>
                <a:ea typeface="+mn-ea"/>
                <a:cs typeface="+mn-cs"/>
                <a:sym typeface="Times Roman"/>
              </a:defRPr>
            </a:pPr>
          </a:p>
          <a:p>
            <a:pPr>
              <a:defRPr sz="3200">
                <a:solidFill>
                  <a:schemeClr val="accent5"/>
                </a:solidFill>
                <a:latin typeface="+mn-lt"/>
                <a:ea typeface="+mn-ea"/>
                <a:cs typeface="+mn-cs"/>
                <a:sym typeface="Times Roman"/>
              </a:defRPr>
            </a:pPr>
          </a:p>
          <a:p>
            <a:pPr>
              <a:defRPr sz="3600">
                <a:solidFill>
                  <a:schemeClr val="accent5"/>
                </a:solidFill>
                <a:latin typeface="+mn-lt"/>
                <a:ea typeface="+mn-ea"/>
                <a:cs typeface="+mn-cs"/>
                <a:sym typeface="Times Roman"/>
              </a:defRPr>
            </a:pPr>
            <a:r>
              <a:t>(2)</a:t>
            </a:r>
          </a:p>
          <a:p>
            <a:pPr>
              <a:defRPr>
                <a:solidFill>
                  <a:schemeClr val="accent5"/>
                </a:solidFill>
                <a:latin typeface="+mn-lt"/>
                <a:ea typeface="+mn-ea"/>
                <a:cs typeface="+mn-cs"/>
                <a:sym typeface="Times Roman"/>
              </a:defRPr>
            </a:pPr>
          </a:p>
          <a:p>
            <a:pPr>
              <a:defRPr sz="3600">
                <a:solidFill>
                  <a:schemeClr val="accent5"/>
                </a:solidFill>
                <a:latin typeface="+mn-lt"/>
                <a:ea typeface="+mn-ea"/>
                <a:cs typeface="+mn-cs"/>
                <a:sym typeface="Times Roman"/>
              </a:defRPr>
            </a:pPr>
            <a:r>
              <a:t>(3)</a:t>
            </a:r>
          </a:p>
          <a:p>
            <a:pPr>
              <a:defRPr>
                <a:solidFill>
                  <a:schemeClr val="accent5"/>
                </a:solidFill>
                <a:latin typeface="+mn-lt"/>
                <a:ea typeface="+mn-ea"/>
                <a:cs typeface="+mn-cs"/>
                <a:sym typeface="Times Roman"/>
              </a:defRPr>
            </a:pPr>
          </a:p>
          <a:p>
            <a:pPr>
              <a:defRPr sz="3600">
                <a:solidFill>
                  <a:schemeClr val="accent5"/>
                </a:solidFill>
                <a:latin typeface="+mn-lt"/>
                <a:ea typeface="+mn-ea"/>
                <a:cs typeface="+mn-cs"/>
                <a:sym typeface="Times Roman"/>
              </a:defRPr>
            </a:pPr>
            <a:r>
              <a:t>(4)</a:t>
            </a:r>
          </a:p>
          <a:p>
            <a:pPr>
              <a:defRPr>
                <a:solidFill>
                  <a:schemeClr val="accent5"/>
                </a:solidFill>
                <a:latin typeface="+mn-lt"/>
                <a:ea typeface="+mn-ea"/>
                <a:cs typeface="+mn-cs"/>
                <a:sym typeface="Times Roman"/>
              </a:defRPr>
            </a:pPr>
          </a:p>
          <a:p>
            <a:pPr>
              <a:defRPr sz="3600">
                <a:solidFill>
                  <a:schemeClr val="accent5"/>
                </a:solidFill>
                <a:latin typeface="+mn-lt"/>
                <a:ea typeface="+mn-ea"/>
                <a:cs typeface="+mn-cs"/>
                <a:sym typeface="Times Roman"/>
              </a:defRPr>
            </a:pPr>
            <a:r>
              <a:t>(5)</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Useful Result"/>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Useful Result</a:t>
            </a:r>
          </a:p>
        </p:txBody>
      </p:sp>
      <p:grpSp>
        <p:nvGrpSpPr>
          <p:cNvPr id="480" name="Group"/>
          <p:cNvGrpSpPr/>
          <p:nvPr/>
        </p:nvGrpSpPr>
        <p:grpSpPr>
          <a:xfrm>
            <a:off x="2006600" y="3530599"/>
            <a:ext cx="8999831" cy="2700659"/>
            <a:chOff x="25400" y="22751"/>
            <a:chExt cx="8999830" cy="2700657"/>
          </a:xfrm>
        </p:grpSpPr>
        <p:graphicFrame>
          <p:nvGraphicFramePr>
            <p:cNvPr id="478" name="Table 1"/>
            <p:cNvGraphicFramePr/>
            <p:nvPr/>
          </p:nvGraphicFramePr>
          <p:xfrm>
            <a:off x="25400" y="22751"/>
            <a:ext cx="8999831" cy="2700658"/>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44139"/>
                  <a:gridCol w="5852655"/>
                  <a:gridCol w="2499860"/>
                </a:tblGrid>
                <a:tr h="674370">
                  <a:tc>
                    <a:txBody>
                      <a:bodyPr/>
                      <a:lstStyle/>
                      <a:p>
                        <a:pPr marL="57799" marR="57799" defTabSz="1295400">
                          <a:spcBef>
                            <a:spcPts val="900"/>
                          </a:spcBef>
                          <a:defRPr sz="1800"/>
                        </a:pPr>
                        <a:r>
                          <a:rPr sz="3600">
                            <a:uFill>
                              <a:solidFill>
                                <a:srgbClr val="000000"/>
                              </a:solidFill>
                            </a:uFill>
                            <a:sym typeface="Times Roman"/>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 </a:t>
                        </a:r>
                        <a:r>
                          <a:rPr i="1"/>
                          <a:t>q</a:t>
                        </a:r>
                        <a:r>
                          <a:t>(</a:t>
                        </a:r>
                        <a:r>
                          <a:rPr i="1"/>
                          <a:t>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74370">
                  <a:tc>
                    <a:txBody>
                      <a:bodyPr/>
                      <a:lstStyle/>
                      <a:p>
                        <a:pPr marL="57799" marR="57799" defTabSz="1295400">
                          <a:spcBef>
                            <a:spcPts val="900"/>
                          </a:spcBef>
                          <a:defRPr sz="1800"/>
                        </a:pPr>
                        <a:r>
                          <a:rPr sz="3600">
                            <a:uFill>
                              <a:solidFill>
                                <a:srgbClr val="000000"/>
                              </a:solidFill>
                            </a:uFill>
                            <a:sym typeface="Times Roman"/>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x</a:t>
                        </a:r>
                        <a:r>
                          <a:t>.</a:t>
                        </a:r>
                        <a:r>
                          <a:rPr i="1"/>
                          <a:t>p</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Assumption</a:t>
                        </a:r>
                      </a:p>
                    </a:txBody>
                    <a:tcPr marL="50800" marR="50800" marT="50800" marB="50800" anchor="t" anchorCtr="0" horzOverflow="overflow">
                      <a:lnL w="3175">
                        <a:miter lim="400000"/>
                      </a:lnL>
                      <a:lnR w="3175">
                        <a:miter lim="400000"/>
                      </a:lnR>
                      <a:lnT w="3175">
                        <a:miter lim="400000"/>
                      </a:lnT>
                      <a:lnB w="3175">
                        <a:miter lim="400000"/>
                      </a:lnB>
                    </a:tcPr>
                  </a:tc>
                </a:tr>
                <a:tr h="674370">
                  <a:tc>
                    <a:txBody>
                      <a:bodyPr/>
                      <a:lstStyle/>
                      <a:p>
                        <a:pPr marL="57799" marR="57799" defTabSz="1295400">
                          <a:spcBef>
                            <a:spcPts val="900"/>
                          </a:spcBef>
                          <a:defRPr sz="1800"/>
                        </a:pPr>
                        <a:r>
                          <a:rPr sz="3600">
                            <a:uFill>
                              <a:solidFill>
                                <a:srgbClr val="000000"/>
                              </a:solidFill>
                            </a:uFill>
                            <a:sym typeface="Times Roman"/>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q</a:t>
                        </a:r>
                        <a:r>
                          <a:t>(</a:t>
                        </a:r>
                        <a:r>
                          <a:rPr i="1"/>
                          <a:t>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EE: 2, 1</a:t>
                        </a:r>
                      </a:p>
                    </a:txBody>
                    <a:tcPr marL="50800" marR="50800" marT="50800" marB="50800" anchor="t" anchorCtr="0" horzOverflow="overflow">
                      <a:lnL w="3175">
                        <a:miter lim="400000"/>
                      </a:lnL>
                      <a:lnR w="3175">
                        <a:miter lim="400000"/>
                      </a:lnR>
                      <a:lnT w="3175">
                        <a:miter lim="400000"/>
                      </a:lnT>
                      <a:lnB w="3175">
                        <a:miter lim="400000"/>
                      </a:lnB>
                    </a:tcPr>
                  </a:tc>
                </a:tr>
                <a:tr h="674370">
                  <a:tc>
                    <a:txBody>
                      <a:bodyPr/>
                      <a:lstStyle/>
                      <a:p>
                        <a:pPr marL="57799" marR="57799" defTabSz="1295400">
                          <a:spcBef>
                            <a:spcPts val="900"/>
                          </a:spcBef>
                          <a:defRPr sz="1800"/>
                        </a:pPr>
                        <a:r>
                          <a:rPr sz="3600">
                            <a:uFill>
                              <a:solidFill>
                                <a:srgbClr val="000000"/>
                              </a:solidFill>
                            </a:uFill>
                            <a:sym typeface="Times Roman"/>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a:t>
                        </a:r>
                        <a:r>
                          <a:rPr i="1"/>
                          <a:t>x</a:t>
                        </a:r>
                        <a:r>
                          <a:t>.</a:t>
                        </a:r>
                        <a:r>
                          <a:rPr i="1"/>
                          <a:t>p</a:t>
                        </a:r>
                        <a:r>
                          <a:t>(</a:t>
                        </a:r>
                        <a:r>
                          <a:rPr i="1"/>
                          <a:t>x</a:t>
                        </a:r>
                        <a:r>
                          <a:t>) </a:t>
                        </a:r>
                        <a:r>
                          <a:rPr>
                            <a:latin typeface="Symbol"/>
                            <a:ea typeface="Symbol"/>
                            <a:cs typeface="Symbol"/>
                            <a:sym typeface="Symbol"/>
                          </a:rPr>
                          <a:t>Þ </a:t>
                        </a:r>
                        <a:r>
                          <a:rPr i="1"/>
                          <a:t>q</a:t>
                        </a:r>
                        <a:r>
                          <a:t>(</a:t>
                        </a:r>
                        <a:r>
                          <a:rPr i="1"/>
                          <a:t>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II: 2, 3</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479" name="Line"/>
            <p:cNvSpPr/>
            <p:nvPr/>
          </p:nvSpPr>
          <p:spPr>
            <a:xfrm flipV="1">
              <a:off x="821239" y="822439"/>
              <a:ext cx="1" cy="1092059"/>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Another Useful Result"/>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Another Useful Result</a:t>
            </a:r>
          </a:p>
        </p:txBody>
      </p:sp>
      <p:grpSp>
        <p:nvGrpSpPr>
          <p:cNvPr id="485" name="Group"/>
          <p:cNvGrpSpPr/>
          <p:nvPr/>
        </p:nvGrpSpPr>
        <p:grpSpPr>
          <a:xfrm>
            <a:off x="2000250" y="2927350"/>
            <a:ext cx="9008912" cy="3912650"/>
            <a:chOff x="25400" y="25400"/>
            <a:chExt cx="9008911" cy="3912649"/>
          </a:xfrm>
        </p:grpSpPr>
        <p:graphicFrame>
          <p:nvGraphicFramePr>
            <p:cNvPr id="483" name="Table 1-1"/>
            <p:cNvGraphicFramePr/>
            <p:nvPr/>
          </p:nvGraphicFramePr>
          <p:xfrm>
            <a:off x="25400" y="25400"/>
            <a:ext cx="9008912" cy="391265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44790"/>
                  <a:gridCol w="5858563"/>
                  <a:gridCol w="2502384"/>
                </a:tblGrid>
                <a:tr h="651579">
                  <a:tc>
                    <a:txBody>
                      <a:bodyPr/>
                      <a:lstStyle/>
                      <a:p>
                        <a:pPr marL="57799" marR="57799" defTabSz="1295400">
                          <a:spcBef>
                            <a:spcPts val="900"/>
                          </a:spcBef>
                          <a:defRPr sz="1800"/>
                        </a:pPr>
                        <a:r>
                          <a:rPr sz="3600">
                            <a:uFill>
                              <a:solidFill>
                                <a:srgbClr val="000000"/>
                              </a:solidFill>
                            </a:uFill>
                            <a:sym typeface="Times Roman"/>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a:t>
                        </a:r>
                        <a:r>
                          <a:rPr i="1"/>
                          <a:t>x</a:t>
                        </a:r>
                        <a:r>
                          <a:t>.</a:t>
                        </a:r>
                        <a:r>
                          <a:rPr i="1"/>
                          <a:t>p</a:t>
                        </a:r>
                        <a:r>
                          <a:t>(</a:t>
                        </a:r>
                        <a:r>
                          <a:rPr i="1"/>
                          <a:t>x</a:t>
                        </a:r>
                        <a:r>
                          <a:t>) </a:t>
                        </a:r>
                        <a:r>
                          <a:rPr>
                            <a:latin typeface="Symbol"/>
                            <a:ea typeface="Symbol"/>
                            <a:cs typeface="Symbol"/>
                            <a:sym typeface="Symbol"/>
                          </a:rPr>
                          <a:t>Þ </a:t>
                        </a:r>
                        <a:r>
                          <a:rPr i="1"/>
                          <a:t>q</a:t>
                        </a:r>
                        <a:r>
                          <a:t>(</a:t>
                        </a:r>
                        <a:r>
                          <a:rPr i="1"/>
                          <a:t>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51579">
                  <a:tc>
                    <a:txBody>
                      <a:bodyPr/>
                      <a:lstStyle/>
                      <a:p>
                        <a:pPr marL="57799" marR="57799" defTabSz="1295400">
                          <a:spcBef>
                            <a:spcPts val="900"/>
                          </a:spcBef>
                          <a:defRPr sz="1800"/>
                        </a:pPr>
                        <a:r>
                          <a:rPr sz="3600">
                            <a:uFill>
                              <a:solidFill>
                                <a:srgbClr val="000000"/>
                              </a:solidFill>
                            </a:uFill>
                            <a:sym typeface="Times Roman"/>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p</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Assumption</a:t>
                        </a:r>
                      </a:p>
                    </a:txBody>
                    <a:tcPr marL="50800" marR="50800" marT="50800" marB="50800" anchor="t" anchorCtr="0" horzOverflow="overflow">
                      <a:lnL w="3175">
                        <a:miter lim="400000"/>
                      </a:lnL>
                      <a:lnR w="3175">
                        <a:miter lim="400000"/>
                      </a:lnR>
                      <a:lnT w="3175">
                        <a:miter lim="400000"/>
                      </a:lnT>
                      <a:lnB w="3175">
                        <a:miter lim="400000"/>
                      </a:lnB>
                    </a:tcPr>
                  </a:tc>
                </a:tr>
                <a:tr h="651579">
                  <a:tc>
                    <a:txBody>
                      <a:bodyPr/>
                      <a:lstStyle/>
                      <a:p>
                        <a:pPr marL="57799" marR="57799" defTabSz="1295400">
                          <a:spcBef>
                            <a:spcPts val="900"/>
                          </a:spcBef>
                          <a:defRPr sz="1800"/>
                        </a:pPr>
                        <a:r>
                          <a:rPr sz="3600">
                            <a:uFill>
                              <a:solidFill>
                                <a:srgbClr val="000000"/>
                              </a:solidFill>
                            </a:uFill>
                            <a:sym typeface="Times Roman"/>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x</a:t>
                        </a:r>
                        <a:r>
                          <a:t>.</a:t>
                        </a:r>
                        <a:r>
                          <a:rPr i="1"/>
                          <a:t>p</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EI: 2</a:t>
                        </a:r>
                      </a:p>
                    </a:txBody>
                    <a:tcPr marL="50800" marR="50800" marT="50800" marB="50800" anchor="t" anchorCtr="0" horzOverflow="overflow">
                      <a:lnL w="3175">
                        <a:miter lim="400000"/>
                      </a:lnL>
                      <a:lnR w="3175">
                        <a:miter lim="400000"/>
                      </a:lnR>
                      <a:lnT w="3175">
                        <a:miter lim="400000"/>
                      </a:lnT>
                      <a:lnB w="3175">
                        <a:miter lim="400000"/>
                      </a:lnB>
                    </a:tcPr>
                  </a:tc>
                </a:tr>
                <a:tr h="651579">
                  <a:tc>
                    <a:txBody>
                      <a:bodyPr/>
                      <a:lstStyle/>
                      <a:p>
                        <a:pPr marL="57799" marR="57799" defTabSz="1295400">
                          <a:spcBef>
                            <a:spcPts val="900"/>
                          </a:spcBef>
                          <a:defRPr sz="1800"/>
                        </a:pPr>
                        <a:r>
                          <a:rPr sz="3600">
                            <a:uFill>
                              <a:solidFill>
                                <a:srgbClr val="000000"/>
                              </a:solidFill>
                            </a:uFill>
                            <a:sym typeface="Times Roman"/>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q</a:t>
                        </a:r>
                        <a:r>
                          <a:t>(</a:t>
                        </a:r>
                        <a:r>
                          <a:rPr i="1"/>
                          <a:t>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IE: 1, 3</a:t>
                        </a:r>
                      </a:p>
                    </a:txBody>
                    <a:tcPr marL="50800" marR="50800" marT="50800" marB="50800" anchor="t" anchorCtr="0" horzOverflow="overflow">
                      <a:lnL w="3175">
                        <a:miter lim="400000"/>
                      </a:lnL>
                      <a:lnR w="3175">
                        <a:miter lim="400000"/>
                      </a:lnR>
                      <a:lnT w="3175">
                        <a:miter lim="400000"/>
                      </a:lnT>
                      <a:lnB w="3175">
                        <a:miter lim="400000"/>
                      </a:lnB>
                    </a:tcPr>
                  </a:tc>
                </a:tr>
                <a:tr h="651579">
                  <a:tc>
                    <a:txBody>
                      <a:bodyPr/>
                      <a:lstStyle/>
                      <a:p>
                        <a:pPr marL="57799" marR="57799" defTabSz="1295400">
                          <a:spcBef>
                            <a:spcPts val="900"/>
                          </a:spcBef>
                          <a:defRPr sz="1800"/>
                        </a:pPr>
                        <a:r>
                          <a:rPr sz="3600">
                            <a:uFill>
                              <a:solidFill>
                                <a:srgbClr val="000000"/>
                              </a:solidFill>
                            </a:uFill>
                            <a:sym typeface="Times Roman"/>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 </a:t>
                        </a:r>
                        <a:r>
                          <a:rPr i="1"/>
                          <a:t>q</a:t>
                        </a:r>
                        <a:r>
                          <a:t>(</a:t>
                        </a:r>
                        <a:r>
                          <a:rPr i="1"/>
                          <a:t>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II: 2, 4</a:t>
                        </a:r>
                      </a:p>
                    </a:txBody>
                    <a:tcPr marL="50800" marR="50800" marT="50800" marB="50800" anchor="t" anchorCtr="0" horzOverflow="overflow">
                      <a:lnL w="3175">
                        <a:miter lim="400000"/>
                      </a:lnL>
                      <a:lnR w="3175">
                        <a:miter lim="400000"/>
                      </a:lnR>
                      <a:lnT w="3175">
                        <a:miter lim="400000"/>
                      </a:lnT>
                      <a:lnB w="3175">
                        <a:miter lim="400000"/>
                      </a:lnB>
                    </a:tcPr>
                  </a:tc>
                </a:tr>
                <a:tr h="651579">
                  <a:tc>
                    <a:txBody>
                      <a:bodyPr/>
                      <a:lstStyle/>
                      <a:p>
                        <a:pPr marL="57799" marR="57799" defTabSz="1295400">
                          <a:spcBef>
                            <a:spcPts val="900"/>
                          </a:spcBef>
                          <a:defRPr sz="1800"/>
                        </a:pPr>
                        <a:r>
                          <a:rPr sz="3600">
                            <a:uFill>
                              <a:solidFill>
                                <a:srgbClr val="000000"/>
                              </a:solidFill>
                            </a:uFill>
                            <a:sym typeface="Times Roman"/>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 </a:t>
                        </a:r>
                        <a:r>
                          <a:rPr i="1"/>
                          <a:t>q</a:t>
                        </a:r>
                        <a:r>
                          <a:t>(</a:t>
                        </a:r>
                        <a:r>
                          <a:rPr i="1"/>
                          <a:t>a</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UI: 5</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484" name="Line"/>
            <p:cNvSpPr/>
            <p:nvPr/>
          </p:nvSpPr>
          <p:spPr>
            <a:xfrm flipV="1">
              <a:off x="821239" y="890231"/>
              <a:ext cx="1" cy="1577879"/>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Fitch Online System"/>
          <p:cNvSpPr txBox="1"/>
          <p:nvPr/>
        </p:nvSpPr>
        <p:spPr>
          <a:xfrm>
            <a:off x="1083733" y="4420729"/>
            <a:ext cx="10855396" cy="9271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ctr" defTabSz="1300480">
              <a:buClr>
                <a:srgbClr val="000000"/>
              </a:buClr>
              <a:buFont typeface="Times Roman"/>
              <a:defRPr sz="5000">
                <a:uFill>
                  <a:solidFill>
                    <a:srgbClr val="000000"/>
                  </a:solidFill>
                </a:uFill>
                <a:latin typeface="+mn-lt"/>
                <a:ea typeface="+mn-ea"/>
                <a:cs typeface="+mn-cs"/>
                <a:sym typeface="Times Roman"/>
              </a:defRPr>
            </a:lvl1pPr>
          </a:lstStyle>
          <a:p>
            <a:pPr/>
            <a:r>
              <a:t>Fitch Online System</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http://logica.stanford.edu"/>
          <p:cNvSpPr txBox="1"/>
          <p:nvPr>
            <p:ph type="title"/>
          </p:nvPr>
        </p:nvSpPr>
        <p:spPr>
          <a:xfrm>
            <a:off x="596900" y="4064000"/>
            <a:ext cx="11811000" cy="1625600"/>
          </a:xfrm>
          <a:prstGeom prst="rect">
            <a:avLst/>
          </a:prstGeom>
        </p:spPr>
        <p:txBody>
          <a:bodyPr/>
          <a:lstStyle>
            <a:lvl1pPr>
              <a:defRPr sz="5400" u="sng">
                <a:hlinkClick r:id="rId2" invalidUrl="" action="" tgtFrame="" tooltip="" history="1" highlightClick="0" endSnd="0"/>
              </a:defRPr>
            </a:lvl1pPr>
          </a:lstStyle>
          <a:p>
            <a:pPr>
              <a:defRPr u="none"/>
            </a:pPr>
            <a:r>
              <a:rPr u="sng">
                <a:hlinkClick r:id="rId2" invalidUrl="" action="" tgtFrame="" tooltip="" history="1" highlightClick="0" endSnd="0"/>
              </a:rPr>
              <a:t>http://logica.stanford.edu</a:t>
            </a:r>
          </a:p>
        </p:txBody>
      </p:sp>
      <p:sp>
        <p:nvSpPr>
          <p:cNvPr id="490" name="Course Website"/>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Course Website</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Proof"/>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Proof</a:t>
            </a:r>
          </a:p>
        </p:txBody>
      </p:sp>
      <p:graphicFrame>
        <p:nvGraphicFramePr>
          <p:cNvPr id="493" name="Group"/>
          <p:cNvGraphicFramePr/>
          <p:nvPr/>
        </p:nvGraphicFramePr>
        <p:xfrm>
          <a:off x="1824447" y="2804926"/>
          <a:ext cx="9097799" cy="422425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51032"/>
                <a:gridCol w="6239605"/>
                <a:gridCol w="2203986"/>
              </a:tblGrid>
              <a:tr h="703512">
                <a:tc>
                  <a:txBody>
                    <a:bodyPr/>
                    <a:lstStyle/>
                    <a:p>
                      <a:pPr marL="57799" marR="57799" algn="l" defTabSz="1295400">
                        <a:spcBef>
                          <a:spcPts val="900"/>
                        </a:spcBef>
                        <a:defRPr>
                          <a:uFillTx/>
                        </a:defRPr>
                      </a:pPr>
                      <a:r>
                        <a:rPr sz="3600">
                          <a:uFill>
                            <a:solidFill>
                              <a:srgbClr val="000000"/>
                            </a:solidFill>
                          </a:uFill>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x</a:t>
                      </a:r>
                      <a:r>
                        <a:t>.</a:t>
                      </a:r>
                      <a:r>
                        <a:rPr i="1"/>
                        <a:t>p</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Premise</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p</a:t>
                      </a:r>
                      <a:r>
                        <a:t>(</a:t>
                      </a:r>
                      <a:r>
                        <a:rPr i="1"/>
                        <a:t>c</a:t>
                      </a:r>
                      <a:r>
                        <a:t>) </a:t>
                      </a:r>
                      <a:r>
                        <a:rPr>
                          <a:latin typeface="Symbol"/>
                          <a:ea typeface="Symbol"/>
                          <a:cs typeface="Symbol"/>
                          <a:sym typeface="Symbol"/>
                        </a:rPr>
                        <a:t>Þ</a:t>
                      </a: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1</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p</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UE: 2</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IE:  4, 3</a:t>
                      </a:r>
                    </a:p>
                  </a:txBody>
                  <a:tcPr marL="50800" marR="50800" marT="50800" marB="50800" anchor="t" anchorCtr="0" horzOverflow="overflow">
                    <a:lnL w="3175">
                      <a:miter lim="400000"/>
                    </a:lnL>
                    <a:lnR w="3175">
                      <a:miter lim="400000"/>
                    </a:lnR>
                    <a:lnT w="3175">
                      <a:miter lim="400000"/>
                    </a:lnT>
                    <a:lnB w="3175">
                      <a:miter lim="400000"/>
                    </a:lnB>
                  </a:tcPr>
                </a:tc>
              </a:tr>
              <a:tr h="703512">
                <a:tc>
                  <a:txBody>
                    <a:bodyPr/>
                    <a:lstStyle/>
                    <a:p>
                      <a:pPr marL="57799" marR="57799" algn="l" defTabSz="1295400">
                        <a:spcBef>
                          <a:spcPts val="900"/>
                        </a:spcBef>
                        <a:defRPr>
                          <a:uFillTx/>
                        </a:defRPr>
                      </a:pPr>
                      <a:r>
                        <a:rPr sz="3600">
                          <a:uFill>
                            <a:solidFill>
                              <a:srgbClr val="000000"/>
                            </a:solidFill>
                          </a:uFill>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sz="3600"/>
                      </a:pPr>
                      <a:r>
                        <a:rPr>
                          <a:latin typeface="Symbol"/>
                          <a:ea typeface="Symbol"/>
                          <a:cs typeface="Symbol"/>
                          <a:sym typeface="Symbol"/>
                        </a:rPr>
                        <a:t>"</a:t>
                      </a:r>
                      <a:r>
                        <a:rPr i="1"/>
                        <a:t>x</a:t>
                      </a:r>
                      <a:r>
                        <a:t>.</a:t>
                      </a:r>
                      <a:r>
                        <a:rPr i="1"/>
                        <a:t>q</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algn="l" defTabSz="1295400">
                        <a:spcBef>
                          <a:spcPts val="900"/>
                        </a:spcBef>
                        <a:defRPr>
                          <a:uFillTx/>
                        </a:defRPr>
                      </a:pPr>
                      <a:r>
                        <a:rPr sz="3600">
                          <a:uFill>
                            <a:solidFill>
                              <a:srgbClr val="000000"/>
                            </a:solidFill>
                          </a:uFill>
                        </a:rPr>
                        <a:t>UI: 5</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Proof"/>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Proof</a:t>
            </a:r>
          </a:p>
        </p:txBody>
      </p:sp>
      <p:grpSp>
        <p:nvGrpSpPr>
          <p:cNvPr id="498" name="Group"/>
          <p:cNvGrpSpPr/>
          <p:nvPr/>
        </p:nvGrpSpPr>
        <p:grpSpPr>
          <a:xfrm>
            <a:off x="1320800" y="2599952"/>
            <a:ext cx="10369940" cy="6037907"/>
            <a:chOff x="25400" y="25400"/>
            <a:chExt cx="10369939" cy="6037905"/>
          </a:xfrm>
        </p:grpSpPr>
        <p:graphicFrame>
          <p:nvGraphicFramePr>
            <p:cNvPr id="496" name="Table 1"/>
            <p:cNvGraphicFramePr/>
            <p:nvPr/>
          </p:nvGraphicFramePr>
          <p:xfrm>
            <a:off x="25400" y="25400"/>
            <a:ext cx="10369940" cy="6037906"/>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635667"/>
                  <a:gridCol w="7218821"/>
                  <a:gridCol w="2512276"/>
                </a:tblGrid>
                <a:tr h="670525">
                  <a:tc>
                    <a:txBody>
                      <a:bodyPr/>
                      <a:lstStyle/>
                      <a:p>
                        <a:pPr marL="57799" marR="57799" defTabSz="1295400">
                          <a:spcBef>
                            <a:spcPts val="900"/>
                          </a:spcBef>
                          <a:defRPr sz="1800"/>
                        </a:pPr>
                        <a:r>
                          <a:rPr sz="3600">
                            <a:uFill>
                              <a:solidFill>
                                <a:srgbClr val="000000"/>
                              </a:solidFill>
                            </a:uFill>
                            <a:sym typeface="Times Roman"/>
                          </a:rPr>
                          <a:t>1.</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2.</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q</a:t>
                        </a:r>
                        <a:r>
                          <a:t>(</a:t>
                        </a:r>
                        <a:r>
                          <a:rPr i="1"/>
                          <a:t>x</a:t>
                        </a:r>
                        <a:r>
                          <a:t>) </a:t>
                        </a:r>
                        <a:r>
                          <a:rPr>
                            <a:latin typeface="Symbol"/>
                            <a:ea typeface="Symbol"/>
                            <a:cs typeface="Symbol"/>
                            <a:sym typeface="Symbol"/>
                          </a:rPr>
                          <a:t>Þ</a:t>
                        </a:r>
                        <a:r>
                          <a:t> </a:t>
                        </a:r>
                        <a:r>
                          <a:rPr i="1"/>
                          <a:t>r</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Premise</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3.</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a:t>
                        </a: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1</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4.</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q</a:t>
                        </a:r>
                        <a:r>
                          <a:t>(</a:t>
                        </a:r>
                        <a:r>
                          <a:rPr i="1"/>
                          <a:t>c</a:t>
                        </a:r>
                        <a:r>
                          <a:t>) </a:t>
                        </a:r>
                        <a:r>
                          <a:rPr>
                            <a:latin typeface="Symbol"/>
                            <a:ea typeface="Symbol"/>
                            <a:cs typeface="Symbol"/>
                            <a:sym typeface="Symbol"/>
                          </a:rPr>
                          <a:t>Þ</a:t>
                        </a: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UE: 2</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5.</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p</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Assumptionn</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6.</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q</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IE: 5, 3</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7.</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IE: 6, 4</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8.</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i="1"/>
                          <a:t>p</a:t>
                        </a:r>
                        <a:r>
                          <a:t>(</a:t>
                        </a:r>
                        <a:r>
                          <a:rPr i="1"/>
                          <a:t>c</a:t>
                        </a:r>
                        <a:r>
                          <a:t>) </a:t>
                        </a:r>
                        <a:r>
                          <a:rPr>
                            <a:latin typeface="Symbol"/>
                            <a:ea typeface="Symbol"/>
                            <a:cs typeface="Symbol"/>
                            <a:sym typeface="Symbol"/>
                          </a:rPr>
                          <a:t>Þ</a:t>
                        </a:r>
                        <a:r>
                          <a:t> </a:t>
                        </a:r>
                        <a:r>
                          <a:rPr i="1"/>
                          <a:t>r</a:t>
                        </a:r>
                        <a:r>
                          <a:t>(</a:t>
                        </a:r>
                        <a:r>
                          <a:rPr i="1"/>
                          <a:t>c</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II:  5, 7</a:t>
                        </a:r>
                      </a:p>
                    </a:txBody>
                    <a:tcPr marL="50800" marR="50800" marT="50800" marB="50800" anchor="t" anchorCtr="0" horzOverflow="overflow">
                      <a:lnL w="3175">
                        <a:miter lim="400000"/>
                      </a:lnL>
                      <a:lnR w="3175">
                        <a:miter lim="400000"/>
                      </a:lnR>
                      <a:lnT w="3175">
                        <a:miter lim="400000"/>
                      </a:lnT>
                      <a:lnB w="3175">
                        <a:miter lim="400000"/>
                      </a:lnB>
                    </a:tcPr>
                  </a:tc>
                </a:tr>
                <a:tr h="670525">
                  <a:tc>
                    <a:txBody>
                      <a:bodyPr/>
                      <a:lstStyle/>
                      <a:p>
                        <a:pPr marL="57799" marR="57799" defTabSz="1295400">
                          <a:spcBef>
                            <a:spcPts val="900"/>
                          </a:spcBef>
                          <a:defRPr sz="1800"/>
                        </a:pPr>
                        <a:r>
                          <a:rPr sz="3600">
                            <a:uFill>
                              <a:solidFill>
                                <a:srgbClr val="000000"/>
                              </a:solidFill>
                            </a:uFill>
                            <a:sym typeface="Times Roman"/>
                          </a:rPr>
                          <a:t>9.</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3600">
                            <a:uFill>
                              <a:solidFill>
                                <a:srgbClr val="000000"/>
                              </a:solidFill>
                            </a:uFill>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r</a:t>
                        </a:r>
                        <a:r>
                          <a:t>(</a:t>
                        </a:r>
                        <a:r>
                          <a:rPr i="1"/>
                          <a:t>x</a:t>
                        </a:r>
                        <a:r>
                          <a:t>))</a:t>
                        </a:r>
                      </a:p>
                    </a:txBody>
                    <a:tcPr marL="50800" marR="50800" marT="50800" marB="50800" anchor="t" anchorCtr="0" horzOverflow="overflow">
                      <a:lnL w="3175">
                        <a:miter lim="400000"/>
                      </a:lnL>
                      <a:lnR w="3175">
                        <a:miter lim="400000"/>
                      </a:lnR>
                      <a:lnT w="3175">
                        <a:miter lim="400000"/>
                      </a:lnT>
                      <a:lnB w="3175">
                        <a:miter lim="400000"/>
                      </a:lnB>
                    </a:tcPr>
                  </a:tc>
                  <a:tc>
                    <a:txBody>
                      <a:bodyPr/>
                      <a:lstStyle/>
                      <a:p>
                        <a:pPr marL="57799" marR="57799" defTabSz="1295400">
                          <a:spcBef>
                            <a:spcPts val="900"/>
                          </a:spcBef>
                          <a:defRPr sz="1800"/>
                        </a:pPr>
                        <a:r>
                          <a:rPr sz="3600">
                            <a:uFill>
                              <a:solidFill>
                                <a:srgbClr val="000000"/>
                              </a:solidFill>
                            </a:uFill>
                            <a:sym typeface="Times Roman"/>
                          </a:rPr>
                          <a:t>UI: 8</a:t>
                        </a:r>
                      </a:p>
                    </a:txBody>
                    <a:tcPr marL="50800" marR="50800" marT="50800" marB="50800" anchor="t" anchorCtr="0" horzOverflow="overflow">
                      <a:lnL w="3175">
                        <a:miter lim="400000"/>
                      </a:lnL>
                      <a:lnR w="3175">
                        <a:miter lim="400000"/>
                      </a:lnR>
                      <a:lnT w="3175">
                        <a:miter lim="400000"/>
                      </a:lnT>
                      <a:lnB w="3175">
                        <a:miter lim="400000"/>
                      </a:lnB>
                    </a:tcPr>
                  </a:tc>
                </a:tr>
              </a:tbl>
            </a:graphicData>
          </a:graphic>
        </p:graphicFrame>
        <p:sp>
          <p:nvSpPr>
            <p:cNvPr id="497" name="Line"/>
            <p:cNvSpPr/>
            <p:nvPr/>
          </p:nvSpPr>
          <p:spPr>
            <a:xfrm flipV="1">
              <a:off x="814014" y="2873129"/>
              <a:ext cx="1" cy="1723739"/>
            </a:xfrm>
            <a:prstGeom prst="line">
              <a:avLst/>
            </a:prstGeom>
            <a:noFill/>
            <a:ln w="38100" cap="flat">
              <a:solidFill>
                <a:srgbClr val="000000"/>
              </a:solidFill>
              <a:prstDash val="solid"/>
              <a:round/>
            </a:ln>
            <a:effectLst/>
          </p:spPr>
          <p:txBody>
            <a:bodyPr wrap="square" lIns="0" tIns="0" rIns="0" bIns="0" numCol="1" anchor="t">
              <a:noAutofit/>
            </a:bodyPr>
            <a:lstStyle/>
            <a:p>
              <a:pPr marL="57799" marR="57799" defTabSz="1295400">
                <a:defRPr sz="3400">
                  <a:uFill>
                    <a:solidFill>
                      <a:srgbClr val="000000"/>
                    </a:solidFill>
                  </a:uFill>
                  <a:latin typeface="+mn-lt"/>
                  <a:ea typeface="+mn-ea"/>
                  <a:cs typeface="+mn-cs"/>
                  <a:sym typeface="Times Roman"/>
                </a:defRPr>
              </a:pPr>
            </a:p>
          </p:txBody>
        </p:sp>
      </p:grpSp>
      <p:sp>
        <p:nvSpPr>
          <p:cNvPr id="499" name="∀x.(p(x) ⇒ q(x)), ∀x.(q(x) ⇒ r(x))  ⊨ ∀x.(p(x) ⇒ r(x))"/>
          <p:cNvSpPr txBox="1"/>
          <p:nvPr/>
        </p:nvSpPr>
        <p:spPr>
          <a:xfrm>
            <a:off x="1090763" y="1561864"/>
            <a:ext cx="10823274" cy="6700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600">
                <a:latin typeface="+mn-lt"/>
                <a:ea typeface="+mn-ea"/>
                <a:cs typeface="+mn-cs"/>
                <a:sym typeface="Times Roman"/>
              </a:defRPr>
            </a:pP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q</a:t>
            </a:r>
            <a:r>
              <a:t>(</a:t>
            </a:r>
            <a:r>
              <a:rPr i="1"/>
              <a:t>x</a:t>
            </a:r>
            <a:r>
              <a:t>)), </a:t>
            </a:r>
            <a:r>
              <a:rPr>
                <a:latin typeface="Symbol"/>
                <a:ea typeface="Symbol"/>
                <a:cs typeface="Symbol"/>
                <a:sym typeface="Symbol"/>
              </a:rPr>
              <a:t>"</a:t>
            </a:r>
            <a:r>
              <a:rPr i="1"/>
              <a:t>x</a:t>
            </a:r>
            <a:r>
              <a:t>.(</a:t>
            </a:r>
            <a:r>
              <a:rPr i="1"/>
              <a:t>q</a:t>
            </a:r>
            <a:r>
              <a:t>(</a:t>
            </a:r>
            <a:r>
              <a:rPr i="1"/>
              <a:t>x</a:t>
            </a:r>
            <a:r>
              <a:t>) </a:t>
            </a:r>
            <a:r>
              <a:rPr>
                <a:latin typeface="Symbol"/>
                <a:ea typeface="Symbol"/>
                <a:cs typeface="Symbol"/>
                <a:sym typeface="Symbol"/>
              </a:rPr>
              <a:t>Þ</a:t>
            </a:r>
            <a:r>
              <a:t> </a:t>
            </a:r>
            <a:r>
              <a:rPr i="1"/>
              <a:t>r</a:t>
            </a:r>
            <a:r>
              <a:t>(</a:t>
            </a:r>
            <a:r>
              <a:rPr i="1"/>
              <a:t>x</a:t>
            </a:r>
            <a:r>
              <a:t>))  ⊨ </a:t>
            </a:r>
            <a:r>
              <a:rPr>
                <a:latin typeface="Symbol"/>
                <a:ea typeface="Symbol"/>
                <a:cs typeface="Symbol"/>
                <a:sym typeface="Symbol"/>
              </a:rPr>
              <a:t>"</a:t>
            </a:r>
            <a:r>
              <a:rPr i="1"/>
              <a:t>x</a:t>
            </a:r>
            <a:r>
              <a:t>.(</a:t>
            </a:r>
            <a:r>
              <a:rPr i="1"/>
              <a:t>p</a:t>
            </a:r>
            <a:r>
              <a:t>(</a:t>
            </a:r>
            <a:r>
              <a:rPr i="1"/>
              <a:t>x</a:t>
            </a:r>
            <a:r>
              <a:t>) </a:t>
            </a:r>
            <a:r>
              <a:rPr>
                <a:latin typeface="Symbol"/>
                <a:ea typeface="Symbol"/>
                <a:cs typeface="Symbol"/>
                <a:sym typeface="Symbol"/>
              </a:rPr>
              <a:t>Þ</a:t>
            </a:r>
            <a:r>
              <a:t> </a:t>
            </a:r>
            <a:r>
              <a:rPr i="1"/>
              <a:t>r</a:t>
            </a:r>
            <a:r>
              <a:t>(</a:t>
            </a:r>
            <a:r>
              <a:rPr i="1"/>
              <a:t>x</a:t>
            </a:r>
            <a:r>
              <a:t>))</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1" name="Screen Shot 2023-10-16 at 10.13.48 AM.png" descr="Screen Shot 2023-10-16 at 10.13.48 AM.png"/>
          <p:cNvPicPr>
            <a:picLocks noChangeAspect="1"/>
          </p:cNvPicPr>
          <p:nvPr/>
        </p:nvPicPr>
        <p:blipFill>
          <a:blip r:embed="rId2">
            <a:extLst/>
          </a:blip>
          <a:stretch>
            <a:fillRect/>
          </a:stretch>
        </p:blipFill>
        <p:spPr>
          <a:xfrm>
            <a:off x="1892300" y="381000"/>
            <a:ext cx="9220200" cy="8991600"/>
          </a:xfrm>
          <a:prstGeom prst="rect">
            <a:avLst/>
          </a:prstGeom>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Fitch System for Relational Logic"/>
          <p:cNvSpPr txBox="1"/>
          <p:nvPr/>
        </p:nvSpPr>
        <p:spPr>
          <a:xfrm>
            <a:off x="1083733" y="4420729"/>
            <a:ext cx="10855396" cy="9271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ctr" defTabSz="1300480">
              <a:buClr>
                <a:srgbClr val="000000"/>
              </a:buClr>
              <a:buFont typeface="Times Roman"/>
              <a:defRPr sz="5000">
                <a:uFill>
                  <a:solidFill>
                    <a:srgbClr val="000000"/>
                  </a:solidFill>
                </a:uFill>
                <a:latin typeface="+mn-lt"/>
                <a:ea typeface="+mn-ea"/>
                <a:cs typeface="+mn-cs"/>
                <a:sym typeface="Times Roman"/>
              </a:defRPr>
            </a:lvl1pPr>
          </a:lstStyle>
          <a:p>
            <a:pPr/>
            <a:r>
              <a:t>Fitch System for Relational Logic</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3" name="image.pdf" descr="image.pdf"/>
          <p:cNvPicPr>
            <a:picLocks noChangeAspect="0"/>
          </p:cNvPicPr>
          <p:nvPr/>
        </p:nvPicPr>
        <p:blipFill>
          <a:blip r:embed="rId2">
            <a:extLst/>
          </a:blip>
          <a:stretch>
            <a:fillRect/>
          </a:stretch>
        </p:blipFill>
        <p:spPr>
          <a:xfrm>
            <a:off x="3373120" y="2738684"/>
            <a:ext cx="6249530" cy="4280748"/>
          </a:xfrm>
          <a:prstGeom prst="rect">
            <a:avLst/>
          </a:prstGeom>
          <a:ln w="12700">
            <a:miter lim="400000"/>
          </a:ln>
        </p:spPr>
      </p:pic>
      <p:sp>
        <p:nvSpPr>
          <p:cNvPr id="504" name="Double-click to edit"/>
          <p:cNvSpPr txBox="1"/>
          <p:nvPr>
            <p:ph type="title"/>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A set of premises Δ logically entails a conclusion ϕ (Δ |= ϕ) if and only if every interpretation that satisfies Δ also satisfies ϕ.…"/>
          <p:cNvSpPr txBox="1"/>
          <p:nvPr/>
        </p:nvSpPr>
        <p:spPr>
          <a:xfrm>
            <a:off x="975359" y="1571413"/>
            <a:ext cx="11180517" cy="6249530"/>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defTabSz="1300480">
              <a:buClr>
                <a:srgbClr val="000000"/>
              </a:buClr>
              <a:buFont typeface="Times Roman"/>
              <a:defRPr sz="3400">
                <a:uFill>
                  <a:solidFill>
                    <a:srgbClr val="000000"/>
                  </a:solidFill>
                </a:uFill>
                <a:latin typeface="+mn-lt"/>
                <a:ea typeface="+mn-ea"/>
                <a:cs typeface="+mn-cs"/>
                <a:sym typeface="Times Roman"/>
              </a:defRPr>
            </a:pPr>
            <a:r>
              <a:rPr sz="3600"/>
              <a:t>A set of premises </a:t>
            </a:r>
            <a:r>
              <a:rPr sz="3600">
                <a:latin typeface="Symbol"/>
                <a:ea typeface="Symbol"/>
                <a:cs typeface="Symbol"/>
                <a:sym typeface="Symbol"/>
              </a:rPr>
              <a:t>D</a:t>
            </a:r>
            <a:r>
              <a:rPr sz="3600"/>
              <a:t> </a:t>
            </a:r>
            <a:r>
              <a:rPr i="1" sz="3600"/>
              <a:t>logically entails</a:t>
            </a:r>
            <a:r>
              <a:rPr sz="3600"/>
              <a:t> a conclusion </a:t>
            </a:r>
            <a:r>
              <a:rPr sz="3600">
                <a:latin typeface="Symbol"/>
                <a:ea typeface="Symbol"/>
                <a:cs typeface="Symbol"/>
                <a:sym typeface="Symbol"/>
              </a:rPr>
              <a:t>j</a:t>
            </a:r>
            <a:r>
              <a:rPr sz="3600"/>
              <a:t> (</a:t>
            </a:r>
            <a:r>
              <a:rPr sz="3600">
                <a:latin typeface="Symbol"/>
                <a:ea typeface="Symbol"/>
                <a:cs typeface="Symbol"/>
                <a:sym typeface="Symbol"/>
              </a:rPr>
              <a:t>D</a:t>
            </a:r>
            <a:r>
              <a:rPr sz="3600"/>
              <a:t> |= </a:t>
            </a:r>
            <a:r>
              <a:rPr sz="3600">
                <a:latin typeface="Symbol"/>
                <a:ea typeface="Symbol"/>
                <a:cs typeface="Symbol"/>
                <a:sym typeface="Symbol"/>
              </a:rPr>
              <a:t>j</a:t>
            </a:r>
            <a:r>
              <a:rPr sz="3600"/>
              <a:t>) if and only if every interpretation that satisfies </a:t>
            </a:r>
            <a:r>
              <a:rPr sz="3600">
                <a:latin typeface="Symbol"/>
                <a:ea typeface="Symbol"/>
                <a:cs typeface="Symbol"/>
                <a:sym typeface="Symbol"/>
              </a:rPr>
              <a:t>D</a:t>
            </a:r>
            <a:r>
              <a:rPr sz="3600"/>
              <a:t> also satisfies </a:t>
            </a:r>
            <a:r>
              <a:rPr sz="3600">
                <a:latin typeface="Symbol"/>
                <a:ea typeface="Symbol"/>
                <a:cs typeface="Symbol"/>
                <a:sym typeface="Symbol"/>
              </a:rPr>
              <a:t>j</a:t>
            </a:r>
            <a:r>
              <a:rPr sz="3600"/>
              <a:t>. </a:t>
            </a:r>
            <a:endParaRPr sz="3600"/>
          </a:p>
          <a:p>
            <a:pPr marL="57799" marR="57799" defTabSz="1300480">
              <a:buClr>
                <a:srgbClr val="000000"/>
              </a:buClr>
              <a:buFont typeface="Times Roman"/>
              <a:defRPr sz="3400">
                <a:uFill>
                  <a:solidFill>
                    <a:srgbClr val="000000"/>
                  </a:solidFill>
                </a:uFill>
                <a:latin typeface="+mn-lt"/>
                <a:ea typeface="+mn-ea"/>
                <a:cs typeface="+mn-cs"/>
                <a:sym typeface="Times Roman"/>
              </a:defRPr>
            </a:pPr>
            <a:endParaRPr sz="3600"/>
          </a:p>
          <a:p>
            <a:pPr marL="57799" marR="57799" defTabSz="1300480">
              <a:buClr>
                <a:srgbClr val="000000"/>
              </a:buClr>
              <a:buFont typeface="Times Roman"/>
              <a:defRPr sz="3400">
                <a:uFill>
                  <a:solidFill>
                    <a:srgbClr val="000000"/>
                  </a:solidFill>
                </a:uFill>
                <a:latin typeface="+mn-lt"/>
                <a:ea typeface="+mn-ea"/>
                <a:cs typeface="+mn-cs"/>
                <a:sym typeface="Times Roman"/>
              </a:defRPr>
            </a:pPr>
            <a:r>
              <a:t>If there exists a proof of a sentence φ from a set Δ of premises using the rules of inference in R, we say that φ is </a:t>
            </a:r>
            <a:r>
              <a:rPr i="1"/>
              <a:t>provable</a:t>
            </a:r>
            <a:r>
              <a:t> from Δ using R (written Δ ⊢</a:t>
            </a:r>
            <a:r>
              <a:rPr baseline="-5999" sz="3200"/>
              <a:t>R</a:t>
            </a:r>
            <a:r>
              <a:t> φ).</a:t>
            </a:r>
          </a:p>
        </p:txBody>
      </p:sp>
      <p:sp>
        <p:nvSpPr>
          <p:cNvPr id="173" name="Logical Entailment and Provability Completenes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Logical Entailment and Provability Completeness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 proof system is sound if and only if every provable conclusion is logically entailed.…"/>
          <p:cNvSpPr txBox="1"/>
          <p:nvPr/>
        </p:nvSpPr>
        <p:spPr>
          <a:xfrm>
            <a:off x="975359" y="1571413"/>
            <a:ext cx="11180517" cy="6249530"/>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defTabSz="1300480">
              <a:buClr>
                <a:srgbClr val="000000"/>
              </a:buClr>
              <a:buFont typeface="Times Roman"/>
              <a:defRPr sz="3400">
                <a:uFill>
                  <a:solidFill>
                    <a:srgbClr val="000000"/>
                  </a:solidFill>
                </a:uFill>
                <a:latin typeface="+mn-lt"/>
                <a:ea typeface="+mn-ea"/>
                <a:cs typeface="+mn-cs"/>
                <a:sym typeface="Times Roman"/>
              </a:defRPr>
            </a:pPr>
            <a:r>
              <a:t>A proof system is </a:t>
            </a:r>
            <a:r>
              <a:rPr i="1"/>
              <a:t>sound</a:t>
            </a:r>
            <a:r>
              <a:t> if and only if every provable conclusion is logically entailed.</a:t>
            </a:r>
          </a:p>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algn="ctr" defTabSz="1300480">
              <a:buClr>
                <a:srgbClr val="000000"/>
              </a:buClr>
              <a:buFont typeface="Times Roman"/>
              <a:defRPr sz="3400">
                <a:uFill>
                  <a:solidFill>
                    <a:srgbClr val="000000"/>
                  </a:solidFill>
                </a:uFill>
                <a:latin typeface="+mn-lt"/>
                <a:ea typeface="+mn-ea"/>
                <a:cs typeface="+mn-cs"/>
                <a:sym typeface="Times Roman"/>
              </a:defRPr>
            </a:pPr>
            <a:r>
              <a:t>If Δ ⊢ φ, then Δ ⊨ φ.</a:t>
            </a:r>
          </a:p>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defTabSz="1300480">
              <a:buClr>
                <a:srgbClr val="000000"/>
              </a:buClr>
              <a:buFont typeface="Times Roman"/>
              <a:defRPr sz="3400">
                <a:uFill>
                  <a:solidFill>
                    <a:srgbClr val="000000"/>
                  </a:solidFill>
                </a:uFill>
                <a:latin typeface="+mn-lt"/>
                <a:ea typeface="+mn-ea"/>
                <a:cs typeface="+mn-cs"/>
                <a:sym typeface="Times Roman"/>
              </a:defRPr>
            </a:pPr>
            <a:r>
              <a:t>A proof system is </a:t>
            </a:r>
            <a:r>
              <a:rPr i="1"/>
              <a:t>complete</a:t>
            </a:r>
            <a:r>
              <a:t> if and only if every logical conclusion is provable.</a:t>
            </a:r>
          </a:p>
          <a:p>
            <a:pPr marL="57799" marR="57799" defTabSz="1300480">
              <a:buClr>
                <a:srgbClr val="000000"/>
              </a:buClr>
              <a:buFont typeface="Times Roman"/>
              <a:defRPr sz="3400">
                <a:uFill>
                  <a:solidFill>
                    <a:srgbClr val="000000"/>
                  </a:solidFill>
                </a:uFill>
                <a:latin typeface="+mn-lt"/>
                <a:ea typeface="+mn-ea"/>
                <a:cs typeface="+mn-cs"/>
                <a:sym typeface="Times Roman"/>
              </a:defRPr>
            </a:pPr>
          </a:p>
          <a:p>
            <a:pPr marL="57799" marR="57799" algn="ctr" defTabSz="1300480">
              <a:buClr>
                <a:srgbClr val="000000"/>
              </a:buClr>
              <a:buFont typeface="Times Roman"/>
              <a:defRPr sz="3400">
                <a:uFill>
                  <a:solidFill>
                    <a:srgbClr val="000000"/>
                  </a:solidFill>
                </a:uFill>
                <a:latin typeface="+mn-lt"/>
                <a:ea typeface="+mn-ea"/>
                <a:cs typeface="+mn-cs"/>
                <a:sym typeface="Times Roman"/>
              </a:defRPr>
            </a:pPr>
            <a:r>
              <a:t>If Δ ⊨ φ, then Δ ⊢ φ.</a:t>
            </a:r>
          </a:p>
        </p:txBody>
      </p:sp>
      <p:sp>
        <p:nvSpPr>
          <p:cNvPr id="178" name="Soundness and Completeness"/>
          <p:cNvSpPr txBox="1"/>
          <p:nvPr/>
        </p:nvSpPr>
        <p:spPr>
          <a:xfrm>
            <a:off x="0" y="0"/>
            <a:ext cx="13004800" cy="1219200"/>
          </a:xfrm>
          <a:prstGeom prst="rect">
            <a:avLst/>
          </a:prstGeom>
          <a:solidFill>
            <a:srgbClr val="3E527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5000">
                <a:solidFill>
                  <a:srgbClr val="FFFFFF"/>
                </a:solidFill>
              </a:defRPr>
            </a:lvl1pPr>
          </a:lstStyle>
          <a:p>
            <a:pPr/>
            <a:r>
              <a:t>Soundness and Completeness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Roman"/>
        <a:ea typeface="Times Roman"/>
        <a:cs typeface="Times Roman"/>
      </a:majorFont>
      <a:minorFont>
        <a:latin typeface="Times Roman"/>
        <a:ea typeface="Times Roman"/>
        <a:cs typeface="Times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Roman"/>
        <a:ea typeface="Times Roman"/>
        <a:cs typeface="Times Roman"/>
      </a:majorFont>
      <a:minorFont>
        <a:latin typeface="Times Roman"/>
        <a:ea typeface="Times Roman"/>
        <a:cs typeface="Times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000000"/>
            </a:solidFill>
            <a:effectLst/>
            <a:uFill>
              <a:solidFill>
                <a:srgbClr val="000000"/>
              </a:solidFill>
            </a:uFill>
            <a:latin typeface="+mn-lt"/>
            <a:ea typeface="+mn-ea"/>
            <a:cs typeface="+mn-cs"/>
            <a:sym typeface="Times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